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
      <p:font typeface="Quattrocento Sans" panose="020B0502050000020003"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24">
          <p15:clr>
            <a:srgbClr val="A4A3A4"/>
          </p15:clr>
        </p15:guide>
        <p15:guide id="2" pos="3840">
          <p15:clr>
            <a:srgbClr val="A4A3A4"/>
          </p15:clr>
        </p15:guide>
        <p15:guide id="3" pos="192">
          <p15:clr>
            <a:srgbClr val="A4A3A4"/>
          </p15:clr>
        </p15:guide>
        <p15:guide id="4" pos="7512">
          <p15:clr>
            <a:srgbClr val="A4A3A4"/>
          </p15:clr>
        </p15:guide>
        <p15:guide id="5" orient="horz" pos="216">
          <p15:clr>
            <a:srgbClr val="A4A3A4"/>
          </p15:clr>
        </p15:guide>
        <p15:guide id="6" orient="horz" pos="4032">
          <p15:clr>
            <a:srgbClr val="A4A3A4"/>
          </p15:clr>
        </p15:guide>
        <p15:guide id="7" orient="horz" pos="69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ougdjZSU+uGchV8yLf/NFkqKZ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424"/>
        <p:guide pos="3840"/>
        <p:guide pos="192"/>
        <p:guide pos="7512"/>
        <p:guide orient="horz" pos="216"/>
        <p:guide orient="horz" pos="4032"/>
        <p:guide orient="horz" pos="6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 1</c:v>
                </c:pt>
              </c:strCache>
            </c:strRef>
          </c:tx>
          <c:spPr>
            <a:ln w="6350" cap="rnd">
              <a:solidFill>
                <a:schemeClr val="tx1">
                  <a:lumMod val="75000"/>
                  <a:lumOff val="25000"/>
                </a:schemeClr>
              </a:solidFill>
              <a:round/>
            </a:ln>
            <a:effectLst/>
          </c:spPr>
          <c:marker>
            <c:symbol val="circle"/>
            <c:size val="5"/>
            <c:spPr>
              <a:solidFill>
                <a:schemeClr val="tx1">
                  <a:lumMod val="75000"/>
                  <a:lumOff val="25000"/>
                </a:schemeClr>
              </a:solidFill>
              <a:ln w="6350">
                <a:noFill/>
              </a:ln>
              <a:effectLst/>
            </c:spPr>
          </c:marker>
          <c:cat>
            <c:numRef>
              <c:f>Sheet1!$A$2:$A$7</c:f>
              <c:numCache>
                <c:formatCode>m/d/yyyy</c:formatCode>
                <c:ptCount val="6"/>
                <c:pt idx="0">
                  <c:v>43105</c:v>
                </c:pt>
                <c:pt idx="1">
                  <c:v>43106</c:v>
                </c:pt>
                <c:pt idx="2">
                  <c:v>43107</c:v>
                </c:pt>
                <c:pt idx="3">
                  <c:v>43108</c:v>
                </c:pt>
                <c:pt idx="4">
                  <c:v>43109</c:v>
                </c:pt>
                <c:pt idx="5">
                  <c:v>43110</c:v>
                </c:pt>
              </c:numCache>
            </c:numRef>
          </c:cat>
          <c:val>
            <c:numRef>
              <c:f>Sheet1!$B$2:$B$7</c:f>
              <c:numCache>
                <c:formatCode>General</c:formatCode>
                <c:ptCount val="6"/>
                <c:pt idx="0">
                  <c:v>40</c:v>
                </c:pt>
                <c:pt idx="1">
                  <c:v>30</c:v>
                </c:pt>
                <c:pt idx="2">
                  <c:v>25</c:v>
                </c:pt>
                <c:pt idx="3">
                  <c:v>15</c:v>
                </c:pt>
                <c:pt idx="4">
                  <c:v>20</c:v>
                </c:pt>
                <c:pt idx="5">
                  <c:v>30</c:v>
                </c:pt>
              </c:numCache>
            </c:numRef>
          </c:val>
          <c:smooth val="1"/>
          <c:extLst>
            <c:ext xmlns:c16="http://schemas.microsoft.com/office/drawing/2014/chart" uri="{C3380CC4-5D6E-409C-BE32-E72D297353CC}">
              <c16:uniqueId val="{00000000-53D0-4211-AA0C-C3E7B74F87A7}"/>
            </c:ext>
          </c:extLst>
        </c:ser>
        <c:ser>
          <c:idx val="1"/>
          <c:order val="1"/>
          <c:tx>
            <c:strRef>
              <c:f>Sheet1!$C$1</c:f>
              <c:strCache>
                <c:ptCount val="1"/>
                <c:pt idx="0">
                  <c:v>Serie 2</c:v>
                </c:pt>
              </c:strCache>
            </c:strRef>
          </c:tx>
          <c:spPr>
            <a:ln w="6350" cap="rnd">
              <a:solidFill>
                <a:srgbClr val="CE295E"/>
              </a:solidFill>
              <a:round/>
            </a:ln>
            <a:effectLst/>
          </c:spPr>
          <c:marker>
            <c:symbol val="circle"/>
            <c:size val="5"/>
            <c:spPr>
              <a:solidFill>
                <a:srgbClr val="CE295E"/>
              </a:solidFill>
              <a:ln w="6350">
                <a:noFill/>
              </a:ln>
              <a:effectLst/>
            </c:spPr>
          </c:marker>
          <c:cat>
            <c:numRef>
              <c:f>Sheet1!$A$2:$A$7</c:f>
              <c:numCache>
                <c:formatCode>m/d/yyyy</c:formatCode>
                <c:ptCount val="6"/>
                <c:pt idx="0">
                  <c:v>43105</c:v>
                </c:pt>
                <c:pt idx="1">
                  <c:v>43106</c:v>
                </c:pt>
                <c:pt idx="2">
                  <c:v>43107</c:v>
                </c:pt>
                <c:pt idx="3">
                  <c:v>43108</c:v>
                </c:pt>
                <c:pt idx="4">
                  <c:v>43109</c:v>
                </c:pt>
                <c:pt idx="5">
                  <c:v>43110</c:v>
                </c:pt>
              </c:numCache>
            </c:numRef>
          </c:cat>
          <c:val>
            <c:numRef>
              <c:f>Sheet1!$C$2:$C$7</c:f>
              <c:numCache>
                <c:formatCode>General</c:formatCode>
                <c:ptCount val="6"/>
                <c:pt idx="0">
                  <c:v>30</c:v>
                </c:pt>
                <c:pt idx="1">
                  <c:v>50</c:v>
                </c:pt>
                <c:pt idx="2">
                  <c:v>30</c:v>
                </c:pt>
                <c:pt idx="3">
                  <c:v>10</c:v>
                </c:pt>
                <c:pt idx="4">
                  <c:v>5</c:v>
                </c:pt>
                <c:pt idx="5">
                  <c:v>15</c:v>
                </c:pt>
              </c:numCache>
            </c:numRef>
          </c:val>
          <c:smooth val="1"/>
          <c:extLst>
            <c:ext xmlns:c16="http://schemas.microsoft.com/office/drawing/2014/chart" uri="{C3380CC4-5D6E-409C-BE32-E72D297353CC}">
              <c16:uniqueId val="{00000001-53D0-4211-AA0C-C3E7B74F87A7}"/>
            </c:ext>
          </c:extLst>
        </c:ser>
        <c:dLbls>
          <c:showLegendKey val="0"/>
          <c:showVal val="0"/>
          <c:showCatName val="0"/>
          <c:showSerName val="0"/>
          <c:showPercent val="0"/>
          <c:showBubbleSize val="0"/>
        </c:dLbls>
        <c:marker val="1"/>
        <c:smooth val="0"/>
        <c:axId val="799105304"/>
        <c:axId val="799112752"/>
      </c:lineChart>
      <c:dateAx>
        <c:axId val="799105304"/>
        <c:scaling>
          <c:orientation val="minMax"/>
        </c:scaling>
        <c:delete val="1"/>
        <c:axPos val="b"/>
        <c:numFmt formatCode="m/d/yyyy" sourceLinked="1"/>
        <c:majorTickMark val="out"/>
        <c:minorTickMark val="none"/>
        <c:tickLblPos val="nextTo"/>
        <c:crossAx val="799112752"/>
        <c:crosses val="autoZero"/>
        <c:auto val="1"/>
        <c:lblOffset val="100"/>
        <c:baseTimeUnit val="days"/>
      </c:dateAx>
      <c:valAx>
        <c:axId val="79911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it-IT"/>
          </a:p>
        </c:txPr>
        <c:crossAx val="79910530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5"/>
        <p:cNvGrpSpPr/>
        <p:nvPr/>
      </p:nvGrpSpPr>
      <p:grpSpPr>
        <a:xfrm>
          <a:off x="0" y="0"/>
          <a:ext cx="0" cy="0"/>
          <a:chOff x="0" y="0"/>
          <a:chExt cx="0" cy="0"/>
        </a:xfrm>
      </p:grpSpPr>
      <p:sp>
        <p:nvSpPr>
          <p:cNvPr id="16" name="Google Shape;16;p7"/>
          <p:cNvSpPr txBox="1">
            <a:spLocks noGrp="1"/>
          </p:cNvSpPr>
          <p:nvPr>
            <p:ph type="title"/>
          </p:nvPr>
        </p:nvSpPr>
        <p:spPr>
          <a:xfrm>
            <a:off x="838200" y="525818"/>
            <a:ext cx="10515600" cy="997196"/>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3F3F3F"/>
              </a:buClr>
              <a:buSzPts val="3600"/>
              <a:buFont typeface="Century Gothic"/>
              <a:buNone/>
              <a:defRPr sz="3600" cap="none">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ftr" idx="11"/>
          </p:nvPr>
        </p:nvSpPr>
        <p:spPr>
          <a:xfrm>
            <a:off x="10263187" y="6509710"/>
            <a:ext cx="1561696" cy="276999"/>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7"/>
          <p:cNvSpPr/>
          <p:nvPr/>
        </p:nvSpPr>
        <p:spPr>
          <a:xfrm>
            <a:off x="0" y="6511448"/>
            <a:ext cx="10263189" cy="27352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7"/>
          <p:cNvSpPr/>
          <p:nvPr/>
        </p:nvSpPr>
        <p:spPr>
          <a:xfrm>
            <a:off x="11620500" y="525817"/>
            <a:ext cx="571500" cy="492443"/>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3F3F3F"/>
              </a:solidFill>
              <a:latin typeface="Quattrocento Sans"/>
              <a:ea typeface="Quattrocento Sans"/>
              <a:cs typeface="Quattrocento Sans"/>
              <a:sym typeface="Quattrocento Sans"/>
            </a:endParaRPr>
          </a:p>
        </p:txBody>
      </p:sp>
      <p:sp>
        <p:nvSpPr>
          <p:cNvPr id="20" name="Google Shape;20;p7"/>
          <p:cNvSpPr/>
          <p:nvPr/>
        </p:nvSpPr>
        <p:spPr>
          <a:xfrm>
            <a:off x="11824884" y="6511448"/>
            <a:ext cx="367116" cy="27352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1" name="Google Shape;21;p7"/>
          <p:cNvSpPr txBox="1">
            <a:spLocks noGrp="1"/>
          </p:cNvSpPr>
          <p:nvPr>
            <p:ph type="sldNum" idx="12"/>
          </p:nvPr>
        </p:nvSpPr>
        <p:spPr>
          <a:xfrm>
            <a:off x="11706225" y="589475"/>
            <a:ext cx="428625"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1pPr>
            <a:lvl2pPr marL="0" marR="0" lvl="1"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2pPr>
            <a:lvl3pPr marL="0" marR="0" lvl="2"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3pPr>
            <a:lvl4pPr marL="0" marR="0" lvl="3"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4pPr>
            <a:lvl5pPr marL="0" marR="0" lvl="4"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5pPr>
            <a:lvl6pPr marL="0" marR="0" lvl="5"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6pPr>
            <a:lvl7pPr marL="0" marR="0" lvl="6"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7pPr>
            <a:lvl8pPr marL="0" marR="0" lvl="7"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8pPr>
            <a:lvl9pPr marL="0" marR="0" lvl="8"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it-IT"/>
              <a:t>‹N›</a:t>
            </a:fld>
            <a:endParaRPr/>
          </a:p>
        </p:txBody>
      </p:sp>
      <p:grpSp>
        <p:nvGrpSpPr>
          <p:cNvPr id="22" name="Google Shape;22;p7"/>
          <p:cNvGrpSpPr/>
          <p:nvPr/>
        </p:nvGrpSpPr>
        <p:grpSpPr>
          <a:xfrm>
            <a:off x="304800" y="6548085"/>
            <a:ext cx="1143225" cy="200250"/>
            <a:chOff x="304800" y="6460866"/>
            <a:chExt cx="1143225" cy="200250"/>
          </a:xfrm>
        </p:grpSpPr>
        <p:sp>
          <p:nvSpPr>
            <p:cNvPr id="23" name="Google Shape;23;p7"/>
            <p:cNvSpPr/>
            <p:nvPr/>
          </p:nvSpPr>
          <p:spPr>
            <a:xfrm rot="-2700000" flipH="1">
              <a:off x="334126" y="6490192"/>
              <a:ext cx="141598" cy="141598"/>
            </a:xfrm>
            <a:prstGeom prst="roundRect">
              <a:avLst>
                <a:gd name="adj" fmla="val 11080"/>
              </a:avLst>
            </a:prstGeom>
            <a:solidFill>
              <a:srgbClr val="CE2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4" name="Google Shape;24;p7"/>
            <p:cNvSpPr/>
            <p:nvPr/>
          </p:nvSpPr>
          <p:spPr>
            <a:xfrm rot="-2700000" flipH="1">
              <a:off x="648451" y="6490192"/>
              <a:ext cx="141598" cy="141598"/>
            </a:xfrm>
            <a:prstGeom prst="roundRect">
              <a:avLst>
                <a:gd name="adj" fmla="val 1108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5" name="Google Shape;25;p7"/>
            <p:cNvSpPr/>
            <p:nvPr/>
          </p:nvSpPr>
          <p:spPr>
            <a:xfrm rot="-2700000" flipH="1">
              <a:off x="962776" y="6490192"/>
              <a:ext cx="141598" cy="141598"/>
            </a:xfrm>
            <a:prstGeom prst="roundRect">
              <a:avLst>
                <a:gd name="adj" fmla="val 1108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7"/>
            <p:cNvSpPr/>
            <p:nvPr/>
          </p:nvSpPr>
          <p:spPr>
            <a:xfrm rot="-2700000" flipH="1">
              <a:off x="1277101" y="6490192"/>
              <a:ext cx="141598" cy="141598"/>
            </a:xfrm>
            <a:prstGeom prst="roundRect">
              <a:avLst>
                <a:gd name="adj" fmla="val 1108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7"/>
        <p:cNvGrpSpPr/>
        <p:nvPr/>
      </p:nvGrpSpPr>
      <p:grpSpPr>
        <a:xfrm>
          <a:off x="0" y="0"/>
          <a:ext cx="0" cy="0"/>
          <a:chOff x="0" y="0"/>
          <a:chExt cx="0" cy="0"/>
        </a:xfrm>
      </p:grpSpPr>
      <p:sp>
        <p:nvSpPr>
          <p:cNvPr id="28" name="Google Shape;28;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33"/>
        <p:cNvGrpSpPr/>
        <p:nvPr/>
      </p:nvGrpSpPr>
      <p:grpSpPr>
        <a:xfrm>
          <a:off x="0" y="0"/>
          <a:ext cx="0" cy="0"/>
          <a:chOff x="0" y="0"/>
          <a:chExt cx="0" cy="0"/>
        </a:xfrm>
      </p:grpSpPr>
      <p:sp>
        <p:nvSpPr>
          <p:cNvPr id="34" name="Google Shape;34;p9"/>
          <p:cNvSpPr txBox="1">
            <a:spLocks noGrp="1"/>
          </p:cNvSpPr>
          <p:nvPr>
            <p:ph type="ftr" idx="11"/>
          </p:nvPr>
        </p:nvSpPr>
        <p:spPr>
          <a:xfrm>
            <a:off x="10263187" y="6509710"/>
            <a:ext cx="1561696" cy="276999"/>
          </a:xfrm>
          <a:prstGeom prst="rect">
            <a:avLst/>
          </a:prstGeom>
          <a:noFill/>
          <a:ln>
            <a:noFill/>
          </a:ln>
        </p:spPr>
        <p:txBody>
          <a:bodyPr spcFirstLastPara="1" wrap="square" lIns="91425" tIns="45700" rIns="91425" bIns="45700" anchor="ctr" anchorCtr="0">
            <a:spAutoFit/>
          </a:bodyPr>
          <a:lstStyle>
            <a:lvl1pPr lvl="0" algn="ctr">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p:nvPr/>
        </p:nvSpPr>
        <p:spPr>
          <a:xfrm>
            <a:off x="0" y="6511448"/>
            <a:ext cx="10263189" cy="27352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9"/>
          <p:cNvSpPr/>
          <p:nvPr/>
        </p:nvSpPr>
        <p:spPr>
          <a:xfrm>
            <a:off x="11620500" y="525817"/>
            <a:ext cx="571500" cy="492443"/>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3F3F3F"/>
              </a:solidFill>
              <a:latin typeface="Quattrocento Sans"/>
              <a:ea typeface="Quattrocento Sans"/>
              <a:cs typeface="Quattrocento Sans"/>
              <a:sym typeface="Quattrocento Sans"/>
            </a:endParaRPr>
          </a:p>
        </p:txBody>
      </p:sp>
      <p:sp>
        <p:nvSpPr>
          <p:cNvPr id="37" name="Google Shape;37;p9"/>
          <p:cNvSpPr/>
          <p:nvPr/>
        </p:nvSpPr>
        <p:spPr>
          <a:xfrm>
            <a:off x="11824884" y="6511448"/>
            <a:ext cx="367116" cy="27352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8" name="Google Shape;38;p9"/>
          <p:cNvSpPr txBox="1">
            <a:spLocks noGrp="1"/>
          </p:cNvSpPr>
          <p:nvPr>
            <p:ph type="sldNum" idx="12"/>
          </p:nvPr>
        </p:nvSpPr>
        <p:spPr>
          <a:xfrm>
            <a:off x="11706225" y="589475"/>
            <a:ext cx="419100" cy="3651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1pPr>
            <a:lvl2pPr marL="0" marR="0" lvl="1"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2pPr>
            <a:lvl3pPr marL="0" marR="0" lvl="2"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3pPr>
            <a:lvl4pPr marL="0" marR="0" lvl="3"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4pPr>
            <a:lvl5pPr marL="0" marR="0" lvl="4"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5pPr>
            <a:lvl6pPr marL="0" marR="0" lvl="5"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6pPr>
            <a:lvl7pPr marL="0" marR="0" lvl="6"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7pPr>
            <a:lvl8pPr marL="0" marR="0" lvl="7"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8pPr>
            <a:lvl9pPr marL="0" marR="0" lvl="8" indent="0" algn="ctr">
              <a:spcBef>
                <a:spcPts val="0"/>
              </a:spcBef>
              <a:buNone/>
              <a:defRPr sz="1000" b="0"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it-IT"/>
              <a:t>‹N›</a:t>
            </a:fld>
            <a:endParaRPr/>
          </a:p>
        </p:txBody>
      </p:sp>
      <p:grpSp>
        <p:nvGrpSpPr>
          <p:cNvPr id="39" name="Google Shape;39;p9"/>
          <p:cNvGrpSpPr/>
          <p:nvPr/>
        </p:nvGrpSpPr>
        <p:grpSpPr>
          <a:xfrm>
            <a:off x="304800" y="6548085"/>
            <a:ext cx="1143225" cy="200250"/>
            <a:chOff x="304800" y="6460866"/>
            <a:chExt cx="1143225" cy="200250"/>
          </a:xfrm>
        </p:grpSpPr>
        <p:sp>
          <p:nvSpPr>
            <p:cNvPr id="40" name="Google Shape;40;p9"/>
            <p:cNvSpPr/>
            <p:nvPr/>
          </p:nvSpPr>
          <p:spPr>
            <a:xfrm rot="-2700000" flipH="1">
              <a:off x="334126" y="6490192"/>
              <a:ext cx="141598" cy="141598"/>
            </a:xfrm>
            <a:prstGeom prst="roundRect">
              <a:avLst>
                <a:gd name="adj" fmla="val 11080"/>
              </a:avLst>
            </a:prstGeom>
            <a:solidFill>
              <a:srgbClr val="CE2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1" name="Google Shape;41;p9"/>
            <p:cNvSpPr/>
            <p:nvPr/>
          </p:nvSpPr>
          <p:spPr>
            <a:xfrm rot="-2700000" flipH="1">
              <a:off x="648451" y="6490192"/>
              <a:ext cx="141598" cy="141598"/>
            </a:xfrm>
            <a:prstGeom prst="roundRect">
              <a:avLst>
                <a:gd name="adj" fmla="val 11080"/>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2" name="Google Shape;42;p9"/>
            <p:cNvSpPr/>
            <p:nvPr/>
          </p:nvSpPr>
          <p:spPr>
            <a:xfrm rot="-2700000" flipH="1">
              <a:off x="962776" y="6490192"/>
              <a:ext cx="141598" cy="141598"/>
            </a:xfrm>
            <a:prstGeom prst="roundRect">
              <a:avLst>
                <a:gd name="adj" fmla="val 1108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3" name="Google Shape;43;p9"/>
            <p:cNvSpPr/>
            <p:nvPr/>
          </p:nvSpPr>
          <p:spPr>
            <a:xfrm rot="-2700000" flipH="1">
              <a:off x="1277101" y="6490192"/>
              <a:ext cx="141598" cy="141598"/>
            </a:xfrm>
            <a:prstGeom prst="roundRect">
              <a:avLst>
                <a:gd name="adj" fmla="val 1108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pazio">
  <p:cSld name="1_Spazio">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assistenza@fin-studio.it" TargetMode="External"/><Relationship Id="rId5" Type="http://schemas.openxmlformats.org/officeDocument/2006/relationships/hyperlink" Target="http://www.fin-studio.it/"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fin-studio.it/progetti.php" TargetMode="External"/><Relationship Id="rId7" Type="http://schemas.openxmlformats.org/officeDocument/2006/relationships/hyperlink" Target="mailto:assistenza@fin-studio.i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fin-studio.it/"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fin-studio.it/progetti.php" TargetMode="External"/><Relationship Id="rId7" Type="http://schemas.openxmlformats.org/officeDocument/2006/relationships/hyperlink" Target="mailto:assistenza@fin-studio.i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fin-studio.it/"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www.fin-studio.it/progetti.php" TargetMode="External"/><Relationship Id="rId7" Type="http://schemas.openxmlformats.org/officeDocument/2006/relationships/hyperlink" Target="mailto:assistenza@fin-studio.i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fin-studio.it/"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assistenza@fin-studio.it" TargetMode="External"/><Relationship Id="rId4" Type="http://schemas.openxmlformats.org/officeDocument/2006/relationships/hyperlink" Target="http://www.fin-studio.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title"/>
          </p:nvPr>
        </p:nvSpPr>
        <p:spPr>
          <a:xfrm>
            <a:off x="838200" y="525818"/>
            <a:ext cx="10515600" cy="49859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3F3F3F"/>
              </a:buClr>
              <a:buSzPts val="3600"/>
              <a:buFont typeface="Century Gothic"/>
              <a:buNone/>
            </a:pPr>
            <a:r>
              <a:rPr lang="it-IT"/>
              <a:t>I   MODELLI</a:t>
            </a:r>
            <a:endParaRPr/>
          </a:p>
        </p:txBody>
      </p:sp>
      <p:grpSp>
        <p:nvGrpSpPr>
          <p:cNvPr id="51" name="Google Shape;51;p1"/>
          <p:cNvGrpSpPr/>
          <p:nvPr/>
        </p:nvGrpSpPr>
        <p:grpSpPr>
          <a:xfrm>
            <a:off x="4386489" y="2655895"/>
            <a:ext cx="3419021" cy="2214588"/>
            <a:chOff x="304800" y="1577182"/>
            <a:chExt cx="3419021" cy="2214588"/>
          </a:xfrm>
        </p:grpSpPr>
        <p:sp>
          <p:nvSpPr>
            <p:cNvPr id="52" name="Google Shape;52;p1"/>
            <p:cNvSpPr/>
            <p:nvPr/>
          </p:nvSpPr>
          <p:spPr>
            <a:xfrm>
              <a:off x="304800" y="1577182"/>
              <a:ext cx="3419021" cy="1795488"/>
            </a:xfrm>
            <a:prstGeom prst="rect">
              <a:avLst/>
            </a:prstGeom>
            <a:solidFill>
              <a:srgbClr val="92D050"/>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i="0" u="none" strike="noStrike" cap="none">
                  <a:solidFill>
                    <a:schemeClr val="lt1"/>
                  </a:solidFill>
                  <a:latin typeface="Century Gothic"/>
                  <a:ea typeface="Century Gothic"/>
                  <a:cs typeface="Century Gothic"/>
                  <a:sym typeface="Century Gothic"/>
                </a:rPr>
                <a:t>Accumulo </a:t>
              </a:r>
              <a:endParaRPr/>
            </a:p>
          </p:txBody>
        </p:sp>
        <p:sp>
          <p:nvSpPr>
            <p:cNvPr id="53" name="Google Shape;53;p1"/>
            <p:cNvSpPr/>
            <p:nvPr/>
          </p:nvSpPr>
          <p:spPr>
            <a:xfrm>
              <a:off x="304800" y="3372670"/>
              <a:ext cx="3419021" cy="419100"/>
            </a:xfrm>
            <a:prstGeom prst="rect">
              <a:avLst/>
            </a:prstGeom>
            <a:solidFill>
              <a:schemeClr val="lt1"/>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1" i="0" u="none" strike="noStrike" cap="none">
                  <a:solidFill>
                    <a:srgbClr val="3F3F3F"/>
                  </a:solidFill>
                  <a:latin typeface="Quattrocento Sans"/>
                  <a:ea typeface="Quattrocento Sans"/>
                  <a:cs typeface="Quattrocento Sans"/>
                  <a:sym typeface="Quattrocento Sans"/>
                </a:rPr>
                <a:t>Formazione di un Capitale futuro</a:t>
              </a:r>
              <a:endParaRPr/>
            </a:p>
          </p:txBody>
        </p:sp>
      </p:grpSp>
      <p:sp>
        <p:nvSpPr>
          <p:cNvPr id="54" name="Google Shape;54;p1"/>
          <p:cNvSpPr/>
          <p:nvPr/>
        </p:nvSpPr>
        <p:spPr>
          <a:xfrm>
            <a:off x="10513894" y="1827649"/>
            <a:ext cx="1285929" cy="46166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it-IT" sz="2400" b="0" i="0" u="none" strike="noStrike" cap="none">
                <a:solidFill>
                  <a:schemeClr val="lt1"/>
                </a:solidFill>
                <a:latin typeface="Quattrocento Sans"/>
                <a:ea typeface="Quattrocento Sans"/>
                <a:cs typeface="Quattrocento Sans"/>
                <a:sym typeface="Quattrocento Sans"/>
              </a:rPr>
              <a:t>€ 704,78</a:t>
            </a:r>
            <a:endParaRPr/>
          </a:p>
        </p:txBody>
      </p:sp>
      <p:sp>
        <p:nvSpPr>
          <p:cNvPr id="55" name="Google Shape;55;p1"/>
          <p:cNvSpPr/>
          <p:nvPr/>
        </p:nvSpPr>
        <p:spPr>
          <a:xfrm>
            <a:off x="10885423" y="2580055"/>
            <a:ext cx="914400" cy="33855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r>
              <a:rPr lang="it-IT" sz="1600" b="0" i="0" u="none" strike="noStrike" cap="none">
                <a:solidFill>
                  <a:schemeClr val="lt1"/>
                </a:solidFill>
                <a:latin typeface="Quattrocento Sans"/>
                <a:ea typeface="Quattrocento Sans"/>
                <a:cs typeface="Quattrocento Sans"/>
                <a:sym typeface="Quattrocento Sans"/>
              </a:rPr>
              <a:t>€ 191,01</a:t>
            </a:r>
            <a:endParaRPr/>
          </a:p>
        </p:txBody>
      </p:sp>
      <p:sp>
        <p:nvSpPr>
          <p:cNvPr id="56" name="Google Shape;56;p1"/>
          <p:cNvSpPr/>
          <p:nvPr/>
        </p:nvSpPr>
        <p:spPr>
          <a:xfrm>
            <a:off x="10885423" y="2994209"/>
            <a:ext cx="914400" cy="33855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r>
              <a:rPr lang="it-IT" sz="1600" b="0" i="0" u="none" strike="noStrike" cap="none">
                <a:solidFill>
                  <a:schemeClr val="lt1"/>
                </a:solidFill>
                <a:latin typeface="Quattrocento Sans"/>
                <a:ea typeface="Quattrocento Sans"/>
                <a:cs typeface="Quattrocento Sans"/>
                <a:sym typeface="Quattrocento Sans"/>
              </a:rPr>
              <a:t>€ 189,31</a:t>
            </a:r>
            <a:endParaRPr/>
          </a:p>
        </p:txBody>
      </p:sp>
      <p:sp>
        <p:nvSpPr>
          <p:cNvPr id="57" name="Google Shape;57;p1"/>
          <p:cNvSpPr/>
          <p:nvPr/>
        </p:nvSpPr>
        <p:spPr>
          <a:xfrm>
            <a:off x="10885423" y="3412943"/>
            <a:ext cx="914400" cy="338554"/>
          </a:xfrm>
          <a:prstGeom prst="rect">
            <a:avLst/>
          </a:prstGeom>
          <a:noFill/>
          <a:ln>
            <a:noFill/>
          </a:ln>
        </p:spPr>
        <p:txBody>
          <a:bodyPr spcFirstLastPara="1" wrap="square" lIns="91425" tIns="45700" rIns="91425" bIns="45700" anchor="ctr" anchorCtr="0">
            <a:normAutofit/>
          </a:bodyPr>
          <a:lstStyle/>
          <a:p>
            <a:pPr marL="0" marR="0" lvl="0" indent="0" algn="r" rtl="0">
              <a:spcBef>
                <a:spcPts val="0"/>
              </a:spcBef>
              <a:spcAft>
                <a:spcPts val="0"/>
              </a:spcAft>
              <a:buNone/>
            </a:pPr>
            <a:r>
              <a:rPr lang="it-IT" sz="1600" b="0" i="0" u="none" strike="noStrike" cap="none">
                <a:solidFill>
                  <a:schemeClr val="lt1"/>
                </a:solidFill>
                <a:latin typeface="Quattrocento Sans"/>
                <a:ea typeface="Quattrocento Sans"/>
                <a:cs typeface="Quattrocento Sans"/>
                <a:sym typeface="Quattrocento Sans"/>
              </a:rPr>
              <a:t>€ 186,54</a:t>
            </a:r>
            <a:endParaRPr/>
          </a:p>
        </p:txBody>
      </p:sp>
      <p:grpSp>
        <p:nvGrpSpPr>
          <p:cNvPr id="58" name="Google Shape;58;p1" descr="Questa è un icona di una carta di credito. "/>
          <p:cNvGrpSpPr/>
          <p:nvPr/>
        </p:nvGrpSpPr>
        <p:grpSpPr>
          <a:xfrm>
            <a:off x="10033226" y="1470845"/>
            <a:ext cx="287338" cy="200025"/>
            <a:chOff x="877888" y="1966913"/>
            <a:chExt cx="287338" cy="200025"/>
          </a:xfrm>
        </p:grpSpPr>
        <p:sp>
          <p:nvSpPr>
            <p:cNvPr id="59" name="Google Shape;59;p1"/>
            <p:cNvSpPr/>
            <p:nvPr/>
          </p:nvSpPr>
          <p:spPr>
            <a:xfrm>
              <a:off x="877888" y="1966913"/>
              <a:ext cx="287338" cy="200025"/>
            </a:xfrm>
            <a:custGeom>
              <a:avLst/>
              <a:gdLst/>
              <a:ahLst/>
              <a:cxnLst/>
              <a:rect l="l" t="t" r="r" b="b"/>
              <a:pathLst>
                <a:path w="903" h="632" extrusionOk="0">
                  <a:moveTo>
                    <a:pt x="603" y="482"/>
                  </a:moveTo>
                  <a:lnTo>
                    <a:pt x="585" y="481"/>
                  </a:lnTo>
                  <a:lnTo>
                    <a:pt x="567" y="478"/>
                  </a:lnTo>
                  <a:lnTo>
                    <a:pt x="550" y="473"/>
                  </a:lnTo>
                  <a:lnTo>
                    <a:pt x="534" y="467"/>
                  </a:lnTo>
                  <a:lnTo>
                    <a:pt x="519" y="459"/>
                  </a:lnTo>
                  <a:lnTo>
                    <a:pt x="504" y="449"/>
                  </a:lnTo>
                  <a:lnTo>
                    <a:pt x="491" y="438"/>
                  </a:lnTo>
                  <a:lnTo>
                    <a:pt x="478" y="426"/>
                  </a:lnTo>
                  <a:lnTo>
                    <a:pt x="486" y="413"/>
                  </a:lnTo>
                  <a:lnTo>
                    <a:pt x="492" y="401"/>
                  </a:lnTo>
                  <a:lnTo>
                    <a:pt x="499" y="388"/>
                  </a:lnTo>
                  <a:lnTo>
                    <a:pt x="503" y="374"/>
                  </a:lnTo>
                  <a:lnTo>
                    <a:pt x="507" y="360"/>
                  </a:lnTo>
                  <a:lnTo>
                    <a:pt x="510" y="345"/>
                  </a:lnTo>
                  <a:lnTo>
                    <a:pt x="512" y="331"/>
                  </a:lnTo>
                  <a:lnTo>
                    <a:pt x="512" y="316"/>
                  </a:lnTo>
                  <a:lnTo>
                    <a:pt x="512" y="301"/>
                  </a:lnTo>
                  <a:lnTo>
                    <a:pt x="510" y="286"/>
                  </a:lnTo>
                  <a:lnTo>
                    <a:pt x="507" y="272"/>
                  </a:lnTo>
                  <a:lnTo>
                    <a:pt x="503" y="257"/>
                  </a:lnTo>
                  <a:lnTo>
                    <a:pt x="499" y="245"/>
                  </a:lnTo>
                  <a:lnTo>
                    <a:pt x="492" y="232"/>
                  </a:lnTo>
                  <a:lnTo>
                    <a:pt x="486" y="219"/>
                  </a:lnTo>
                  <a:lnTo>
                    <a:pt x="478" y="207"/>
                  </a:lnTo>
                  <a:lnTo>
                    <a:pt x="491" y="194"/>
                  </a:lnTo>
                  <a:lnTo>
                    <a:pt x="504" y="182"/>
                  </a:lnTo>
                  <a:lnTo>
                    <a:pt x="519" y="173"/>
                  </a:lnTo>
                  <a:lnTo>
                    <a:pt x="534" y="165"/>
                  </a:lnTo>
                  <a:lnTo>
                    <a:pt x="550" y="159"/>
                  </a:lnTo>
                  <a:lnTo>
                    <a:pt x="567" y="154"/>
                  </a:lnTo>
                  <a:lnTo>
                    <a:pt x="585" y="151"/>
                  </a:lnTo>
                  <a:lnTo>
                    <a:pt x="603" y="150"/>
                  </a:lnTo>
                  <a:lnTo>
                    <a:pt x="619" y="151"/>
                  </a:lnTo>
                  <a:lnTo>
                    <a:pt x="636" y="153"/>
                  </a:lnTo>
                  <a:lnTo>
                    <a:pt x="651" y="158"/>
                  </a:lnTo>
                  <a:lnTo>
                    <a:pt x="667" y="163"/>
                  </a:lnTo>
                  <a:lnTo>
                    <a:pt x="681" y="171"/>
                  </a:lnTo>
                  <a:lnTo>
                    <a:pt x="695" y="179"/>
                  </a:lnTo>
                  <a:lnTo>
                    <a:pt x="708" y="189"/>
                  </a:lnTo>
                  <a:lnTo>
                    <a:pt x="720" y="200"/>
                  </a:lnTo>
                  <a:lnTo>
                    <a:pt x="730" y="211"/>
                  </a:lnTo>
                  <a:lnTo>
                    <a:pt x="740" y="223"/>
                  </a:lnTo>
                  <a:lnTo>
                    <a:pt x="748" y="237"/>
                  </a:lnTo>
                  <a:lnTo>
                    <a:pt x="755" y="252"/>
                  </a:lnTo>
                  <a:lnTo>
                    <a:pt x="760" y="267"/>
                  </a:lnTo>
                  <a:lnTo>
                    <a:pt x="765" y="283"/>
                  </a:lnTo>
                  <a:lnTo>
                    <a:pt x="767" y="299"/>
                  </a:lnTo>
                  <a:lnTo>
                    <a:pt x="768" y="316"/>
                  </a:lnTo>
                  <a:lnTo>
                    <a:pt x="767" y="333"/>
                  </a:lnTo>
                  <a:lnTo>
                    <a:pt x="765" y="350"/>
                  </a:lnTo>
                  <a:lnTo>
                    <a:pt x="760" y="366"/>
                  </a:lnTo>
                  <a:lnTo>
                    <a:pt x="755" y="381"/>
                  </a:lnTo>
                  <a:lnTo>
                    <a:pt x="748" y="395"/>
                  </a:lnTo>
                  <a:lnTo>
                    <a:pt x="740" y="409"/>
                  </a:lnTo>
                  <a:lnTo>
                    <a:pt x="730" y="422"/>
                  </a:lnTo>
                  <a:lnTo>
                    <a:pt x="720" y="433"/>
                  </a:lnTo>
                  <a:lnTo>
                    <a:pt x="708" y="444"/>
                  </a:lnTo>
                  <a:lnTo>
                    <a:pt x="695" y="454"/>
                  </a:lnTo>
                  <a:lnTo>
                    <a:pt x="681" y="461"/>
                  </a:lnTo>
                  <a:lnTo>
                    <a:pt x="667" y="469"/>
                  </a:lnTo>
                  <a:lnTo>
                    <a:pt x="651" y="474"/>
                  </a:lnTo>
                  <a:lnTo>
                    <a:pt x="636" y="478"/>
                  </a:lnTo>
                  <a:lnTo>
                    <a:pt x="619" y="481"/>
                  </a:lnTo>
                  <a:lnTo>
                    <a:pt x="603" y="482"/>
                  </a:lnTo>
                  <a:close/>
                  <a:moveTo>
                    <a:pt x="422" y="444"/>
                  </a:moveTo>
                  <a:lnTo>
                    <a:pt x="422" y="422"/>
                  </a:lnTo>
                  <a:lnTo>
                    <a:pt x="392" y="422"/>
                  </a:lnTo>
                  <a:lnTo>
                    <a:pt x="392" y="452"/>
                  </a:lnTo>
                  <a:lnTo>
                    <a:pt x="411" y="452"/>
                  </a:lnTo>
                  <a:lnTo>
                    <a:pt x="400" y="459"/>
                  </a:lnTo>
                  <a:lnTo>
                    <a:pt x="387" y="466"/>
                  </a:lnTo>
                  <a:lnTo>
                    <a:pt x="374" y="471"/>
                  </a:lnTo>
                  <a:lnTo>
                    <a:pt x="362" y="475"/>
                  </a:lnTo>
                  <a:lnTo>
                    <a:pt x="362" y="452"/>
                  </a:lnTo>
                  <a:lnTo>
                    <a:pt x="331" y="452"/>
                  </a:lnTo>
                  <a:lnTo>
                    <a:pt x="331" y="481"/>
                  </a:lnTo>
                  <a:lnTo>
                    <a:pt x="324" y="482"/>
                  </a:lnTo>
                  <a:lnTo>
                    <a:pt x="316" y="482"/>
                  </a:lnTo>
                  <a:lnTo>
                    <a:pt x="307" y="482"/>
                  </a:lnTo>
                  <a:lnTo>
                    <a:pt x="296" y="481"/>
                  </a:lnTo>
                  <a:lnTo>
                    <a:pt x="286" y="479"/>
                  </a:lnTo>
                  <a:lnTo>
                    <a:pt x="277" y="477"/>
                  </a:lnTo>
                  <a:lnTo>
                    <a:pt x="268" y="474"/>
                  </a:lnTo>
                  <a:lnTo>
                    <a:pt x="259" y="471"/>
                  </a:lnTo>
                  <a:lnTo>
                    <a:pt x="250" y="468"/>
                  </a:lnTo>
                  <a:lnTo>
                    <a:pt x="241" y="463"/>
                  </a:lnTo>
                  <a:lnTo>
                    <a:pt x="241" y="452"/>
                  </a:lnTo>
                  <a:lnTo>
                    <a:pt x="221" y="452"/>
                  </a:lnTo>
                  <a:lnTo>
                    <a:pt x="214" y="445"/>
                  </a:lnTo>
                  <a:lnTo>
                    <a:pt x="206" y="439"/>
                  </a:lnTo>
                  <a:lnTo>
                    <a:pt x="199" y="432"/>
                  </a:lnTo>
                  <a:lnTo>
                    <a:pt x="192" y="425"/>
                  </a:lnTo>
                  <a:lnTo>
                    <a:pt x="186" y="417"/>
                  </a:lnTo>
                  <a:lnTo>
                    <a:pt x="179" y="409"/>
                  </a:lnTo>
                  <a:lnTo>
                    <a:pt x="174" y="400"/>
                  </a:lnTo>
                  <a:lnTo>
                    <a:pt x="170" y="392"/>
                  </a:lnTo>
                  <a:lnTo>
                    <a:pt x="181" y="392"/>
                  </a:lnTo>
                  <a:lnTo>
                    <a:pt x="181" y="361"/>
                  </a:lnTo>
                  <a:lnTo>
                    <a:pt x="158" y="361"/>
                  </a:lnTo>
                  <a:lnTo>
                    <a:pt x="153" y="346"/>
                  </a:lnTo>
                  <a:lnTo>
                    <a:pt x="151" y="331"/>
                  </a:lnTo>
                  <a:lnTo>
                    <a:pt x="181" y="331"/>
                  </a:lnTo>
                  <a:lnTo>
                    <a:pt x="181" y="301"/>
                  </a:lnTo>
                  <a:lnTo>
                    <a:pt x="151" y="301"/>
                  </a:lnTo>
                  <a:lnTo>
                    <a:pt x="153" y="285"/>
                  </a:lnTo>
                  <a:lnTo>
                    <a:pt x="158" y="271"/>
                  </a:lnTo>
                  <a:lnTo>
                    <a:pt x="181" y="271"/>
                  </a:lnTo>
                  <a:lnTo>
                    <a:pt x="181" y="240"/>
                  </a:lnTo>
                  <a:lnTo>
                    <a:pt x="170" y="240"/>
                  </a:lnTo>
                  <a:lnTo>
                    <a:pt x="174" y="232"/>
                  </a:lnTo>
                  <a:lnTo>
                    <a:pt x="179" y="223"/>
                  </a:lnTo>
                  <a:lnTo>
                    <a:pt x="186" y="216"/>
                  </a:lnTo>
                  <a:lnTo>
                    <a:pt x="192" y="207"/>
                  </a:lnTo>
                  <a:lnTo>
                    <a:pt x="199" y="201"/>
                  </a:lnTo>
                  <a:lnTo>
                    <a:pt x="206" y="193"/>
                  </a:lnTo>
                  <a:lnTo>
                    <a:pt x="214" y="187"/>
                  </a:lnTo>
                  <a:lnTo>
                    <a:pt x="221" y="180"/>
                  </a:lnTo>
                  <a:lnTo>
                    <a:pt x="241" y="180"/>
                  </a:lnTo>
                  <a:lnTo>
                    <a:pt x="241" y="168"/>
                  </a:lnTo>
                  <a:lnTo>
                    <a:pt x="250" y="164"/>
                  </a:lnTo>
                  <a:lnTo>
                    <a:pt x="259" y="161"/>
                  </a:lnTo>
                  <a:lnTo>
                    <a:pt x="268" y="158"/>
                  </a:lnTo>
                  <a:lnTo>
                    <a:pt x="277" y="156"/>
                  </a:lnTo>
                  <a:lnTo>
                    <a:pt x="286" y="153"/>
                  </a:lnTo>
                  <a:lnTo>
                    <a:pt x="296" y="151"/>
                  </a:lnTo>
                  <a:lnTo>
                    <a:pt x="307" y="151"/>
                  </a:lnTo>
                  <a:lnTo>
                    <a:pt x="316" y="150"/>
                  </a:lnTo>
                  <a:lnTo>
                    <a:pt x="324" y="150"/>
                  </a:lnTo>
                  <a:lnTo>
                    <a:pt x="331" y="151"/>
                  </a:lnTo>
                  <a:lnTo>
                    <a:pt x="331" y="180"/>
                  </a:lnTo>
                  <a:lnTo>
                    <a:pt x="362" y="180"/>
                  </a:lnTo>
                  <a:lnTo>
                    <a:pt x="362" y="157"/>
                  </a:lnTo>
                  <a:lnTo>
                    <a:pt x="374" y="161"/>
                  </a:lnTo>
                  <a:lnTo>
                    <a:pt x="387" y="166"/>
                  </a:lnTo>
                  <a:lnTo>
                    <a:pt x="400" y="173"/>
                  </a:lnTo>
                  <a:lnTo>
                    <a:pt x="411" y="180"/>
                  </a:lnTo>
                  <a:lnTo>
                    <a:pt x="392" y="180"/>
                  </a:lnTo>
                  <a:lnTo>
                    <a:pt x="392" y="210"/>
                  </a:lnTo>
                  <a:lnTo>
                    <a:pt x="422" y="210"/>
                  </a:lnTo>
                  <a:lnTo>
                    <a:pt x="422" y="189"/>
                  </a:lnTo>
                  <a:lnTo>
                    <a:pt x="431" y="196"/>
                  </a:lnTo>
                  <a:lnTo>
                    <a:pt x="440" y="206"/>
                  </a:lnTo>
                  <a:lnTo>
                    <a:pt x="447" y="216"/>
                  </a:lnTo>
                  <a:lnTo>
                    <a:pt x="455" y="225"/>
                  </a:lnTo>
                  <a:lnTo>
                    <a:pt x="461" y="236"/>
                  </a:lnTo>
                  <a:lnTo>
                    <a:pt x="467" y="247"/>
                  </a:lnTo>
                  <a:lnTo>
                    <a:pt x="472" y="259"/>
                  </a:lnTo>
                  <a:lnTo>
                    <a:pt x="475" y="271"/>
                  </a:lnTo>
                  <a:lnTo>
                    <a:pt x="452" y="271"/>
                  </a:lnTo>
                  <a:lnTo>
                    <a:pt x="452" y="301"/>
                  </a:lnTo>
                  <a:lnTo>
                    <a:pt x="482" y="301"/>
                  </a:lnTo>
                  <a:lnTo>
                    <a:pt x="482" y="309"/>
                  </a:lnTo>
                  <a:lnTo>
                    <a:pt x="482" y="316"/>
                  </a:lnTo>
                  <a:lnTo>
                    <a:pt x="482" y="324"/>
                  </a:lnTo>
                  <a:lnTo>
                    <a:pt x="482" y="331"/>
                  </a:lnTo>
                  <a:lnTo>
                    <a:pt x="452" y="331"/>
                  </a:lnTo>
                  <a:lnTo>
                    <a:pt x="452" y="361"/>
                  </a:lnTo>
                  <a:lnTo>
                    <a:pt x="475" y="361"/>
                  </a:lnTo>
                  <a:lnTo>
                    <a:pt x="472" y="373"/>
                  </a:lnTo>
                  <a:lnTo>
                    <a:pt x="467" y="385"/>
                  </a:lnTo>
                  <a:lnTo>
                    <a:pt x="461" y="396"/>
                  </a:lnTo>
                  <a:lnTo>
                    <a:pt x="455" y="407"/>
                  </a:lnTo>
                  <a:lnTo>
                    <a:pt x="447" y="417"/>
                  </a:lnTo>
                  <a:lnTo>
                    <a:pt x="440" y="427"/>
                  </a:lnTo>
                  <a:lnTo>
                    <a:pt x="431" y="436"/>
                  </a:lnTo>
                  <a:lnTo>
                    <a:pt x="422" y="444"/>
                  </a:lnTo>
                  <a:lnTo>
                    <a:pt x="422" y="444"/>
                  </a:lnTo>
                  <a:close/>
                  <a:moveTo>
                    <a:pt x="828" y="0"/>
                  </a:moveTo>
                  <a:lnTo>
                    <a:pt x="75" y="0"/>
                  </a:lnTo>
                  <a:lnTo>
                    <a:pt x="68" y="0"/>
                  </a:lnTo>
                  <a:lnTo>
                    <a:pt x="60" y="1"/>
                  </a:lnTo>
                  <a:lnTo>
                    <a:pt x="54" y="3"/>
                  </a:lnTo>
                  <a:lnTo>
                    <a:pt x="46" y="5"/>
                  </a:lnTo>
                  <a:lnTo>
                    <a:pt x="40" y="9"/>
                  </a:lnTo>
                  <a:lnTo>
                    <a:pt x="33" y="13"/>
                  </a:lnTo>
                  <a:lnTo>
                    <a:pt x="28" y="17"/>
                  </a:lnTo>
                  <a:lnTo>
                    <a:pt x="23" y="21"/>
                  </a:lnTo>
                  <a:lnTo>
                    <a:pt x="17" y="27"/>
                  </a:lnTo>
                  <a:lnTo>
                    <a:pt x="13" y="33"/>
                  </a:lnTo>
                  <a:lnTo>
                    <a:pt x="10" y="40"/>
                  </a:lnTo>
                  <a:lnTo>
                    <a:pt x="7" y="46"/>
                  </a:lnTo>
                  <a:lnTo>
                    <a:pt x="3" y="53"/>
                  </a:lnTo>
                  <a:lnTo>
                    <a:pt x="2" y="60"/>
                  </a:lnTo>
                  <a:lnTo>
                    <a:pt x="1" y="68"/>
                  </a:lnTo>
                  <a:lnTo>
                    <a:pt x="0" y="75"/>
                  </a:lnTo>
                  <a:lnTo>
                    <a:pt x="0" y="557"/>
                  </a:lnTo>
                  <a:lnTo>
                    <a:pt x="1" y="564"/>
                  </a:lnTo>
                  <a:lnTo>
                    <a:pt x="2" y="572"/>
                  </a:lnTo>
                  <a:lnTo>
                    <a:pt x="3" y="579"/>
                  </a:lnTo>
                  <a:lnTo>
                    <a:pt x="7" y="586"/>
                  </a:lnTo>
                  <a:lnTo>
                    <a:pt x="10" y="593"/>
                  </a:lnTo>
                  <a:lnTo>
                    <a:pt x="13" y="599"/>
                  </a:lnTo>
                  <a:lnTo>
                    <a:pt x="17" y="605"/>
                  </a:lnTo>
                  <a:lnTo>
                    <a:pt x="23" y="610"/>
                  </a:lnTo>
                  <a:lnTo>
                    <a:pt x="28" y="615"/>
                  </a:lnTo>
                  <a:lnTo>
                    <a:pt x="33" y="619"/>
                  </a:lnTo>
                  <a:lnTo>
                    <a:pt x="40" y="623"/>
                  </a:lnTo>
                  <a:lnTo>
                    <a:pt x="46" y="626"/>
                  </a:lnTo>
                  <a:lnTo>
                    <a:pt x="54" y="629"/>
                  </a:lnTo>
                  <a:lnTo>
                    <a:pt x="60" y="631"/>
                  </a:lnTo>
                  <a:lnTo>
                    <a:pt x="68" y="632"/>
                  </a:lnTo>
                  <a:lnTo>
                    <a:pt x="75" y="632"/>
                  </a:lnTo>
                  <a:lnTo>
                    <a:pt x="828" y="632"/>
                  </a:lnTo>
                  <a:lnTo>
                    <a:pt x="836" y="632"/>
                  </a:lnTo>
                  <a:lnTo>
                    <a:pt x="843" y="631"/>
                  </a:lnTo>
                  <a:lnTo>
                    <a:pt x="851" y="629"/>
                  </a:lnTo>
                  <a:lnTo>
                    <a:pt x="857" y="626"/>
                  </a:lnTo>
                  <a:lnTo>
                    <a:pt x="865" y="623"/>
                  </a:lnTo>
                  <a:lnTo>
                    <a:pt x="870" y="619"/>
                  </a:lnTo>
                  <a:lnTo>
                    <a:pt x="876" y="615"/>
                  </a:lnTo>
                  <a:lnTo>
                    <a:pt x="882" y="610"/>
                  </a:lnTo>
                  <a:lnTo>
                    <a:pt x="886" y="605"/>
                  </a:lnTo>
                  <a:lnTo>
                    <a:pt x="890" y="599"/>
                  </a:lnTo>
                  <a:lnTo>
                    <a:pt x="895" y="593"/>
                  </a:lnTo>
                  <a:lnTo>
                    <a:pt x="898" y="587"/>
                  </a:lnTo>
                  <a:lnTo>
                    <a:pt x="900" y="579"/>
                  </a:lnTo>
                  <a:lnTo>
                    <a:pt x="902" y="572"/>
                  </a:lnTo>
                  <a:lnTo>
                    <a:pt x="903" y="564"/>
                  </a:lnTo>
                  <a:lnTo>
                    <a:pt x="903" y="557"/>
                  </a:lnTo>
                  <a:lnTo>
                    <a:pt x="903" y="75"/>
                  </a:lnTo>
                  <a:lnTo>
                    <a:pt x="903" y="68"/>
                  </a:lnTo>
                  <a:lnTo>
                    <a:pt x="902" y="60"/>
                  </a:lnTo>
                  <a:lnTo>
                    <a:pt x="900" y="53"/>
                  </a:lnTo>
                  <a:lnTo>
                    <a:pt x="898" y="46"/>
                  </a:lnTo>
                  <a:lnTo>
                    <a:pt x="895" y="40"/>
                  </a:lnTo>
                  <a:lnTo>
                    <a:pt x="890" y="33"/>
                  </a:lnTo>
                  <a:lnTo>
                    <a:pt x="886" y="27"/>
                  </a:lnTo>
                  <a:lnTo>
                    <a:pt x="882" y="21"/>
                  </a:lnTo>
                  <a:lnTo>
                    <a:pt x="876" y="17"/>
                  </a:lnTo>
                  <a:lnTo>
                    <a:pt x="870" y="13"/>
                  </a:lnTo>
                  <a:lnTo>
                    <a:pt x="865" y="9"/>
                  </a:lnTo>
                  <a:lnTo>
                    <a:pt x="857" y="5"/>
                  </a:lnTo>
                  <a:lnTo>
                    <a:pt x="851" y="3"/>
                  </a:lnTo>
                  <a:lnTo>
                    <a:pt x="843" y="1"/>
                  </a:lnTo>
                  <a:lnTo>
                    <a:pt x="836" y="0"/>
                  </a:lnTo>
                  <a:lnTo>
                    <a:pt x="82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0" name="Google Shape;60;p1"/>
            <p:cNvSpPr/>
            <p:nvPr/>
          </p:nvSpPr>
          <p:spPr>
            <a:xfrm>
              <a:off x="944563" y="2052638"/>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1" name="Google Shape;61;p1"/>
            <p:cNvSpPr/>
            <p:nvPr/>
          </p:nvSpPr>
          <p:spPr>
            <a:xfrm>
              <a:off x="944563" y="2071688"/>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2" name="Google Shape;62;p1"/>
            <p:cNvSpPr/>
            <p:nvPr/>
          </p:nvSpPr>
          <p:spPr>
            <a:xfrm>
              <a:off x="963613" y="208121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3" name="Google Shape;63;p1"/>
            <p:cNvSpPr/>
            <p:nvPr/>
          </p:nvSpPr>
          <p:spPr>
            <a:xfrm>
              <a:off x="963613" y="210026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4" name="Google Shape;64;p1"/>
            <p:cNvSpPr/>
            <p:nvPr/>
          </p:nvSpPr>
          <p:spPr>
            <a:xfrm>
              <a:off x="963613" y="202406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5" name="Google Shape;65;p1"/>
            <p:cNvSpPr/>
            <p:nvPr/>
          </p:nvSpPr>
          <p:spPr>
            <a:xfrm>
              <a:off x="963613" y="206216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6" name="Google Shape;66;p1"/>
            <p:cNvSpPr/>
            <p:nvPr/>
          </p:nvSpPr>
          <p:spPr>
            <a:xfrm>
              <a:off x="963613" y="204311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7" name="Google Shape;67;p1"/>
            <p:cNvSpPr/>
            <p:nvPr/>
          </p:nvSpPr>
          <p:spPr>
            <a:xfrm>
              <a:off x="1003300" y="208121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8" name="Google Shape;68;p1"/>
            <p:cNvSpPr/>
            <p:nvPr/>
          </p:nvSpPr>
          <p:spPr>
            <a:xfrm>
              <a:off x="1003300" y="206216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69" name="Google Shape;69;p1"/>
            <p:cNvSpPr/>
            <p:nvPr/>
          </p:nvSpPr>
          <p:spPr>
            <a:xfrm>
              <a:off x="1003300" y="2043113"/>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0" name="Google Shape;70;p1"/>
            <p:cNvSpPr/>
            <p:nvPr/>
          </p:nvSpPr>
          <p:spPr>
            <a:xfrm>
              <a:off x="944563" y="2090738"/>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1" name="Google Shape;71;p1"/>
            <p:cNvSpPr/>
            <p:nvPr/>
          </p:nvSpPr>
          <p:spPr>
            <a:xfrm>
              <a:off x="944563" y="2033588"/>
              <a:ext cx="9525"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2" name="Google Shape;72;p1"/>
            <p:cNvSpPr/>
            <p:nvPr/>
          </p:nvSpPr>
          <p:spPr>
            <a:xfrm>
              <a:off x="982663" y="2052638"/>
              <a:ext cx="11113"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3" name="Google Shape;73;p1"/>
            <p:cNvSpPr/>
            <p:nvPr/>
          </p:nvSpPr>
          <p:spPr>
            <a:xfrm>
              <a:off x="982663" y="2071688"/>
              <a:ext cx="11113"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4" name="Google Shape;74;p1"/>
            <p:cNvSpPr/>
            <p:nvPr/>
          </p:nvSpPr>
          <p:spPr>
            <a:xfrm>
              <a:off x="982663" y="2090738"/>
              <a:ext cx="11113"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5" name="Google Shape;75;p1"/>
            <p:cNvSpPr/>
            <p:nvPr/>
          </p:nvSpPr>
          <p:spPr>
            <a:xfrm>
              <a:off x="982663" y="2033588"/>
              <a:ext cx="11113" cy="95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76" name="Google Shape;76;p1" descr="Questo è il logo di Facebook."/>
          <p:cNvSpPr/>
          <p:nvPr/>
        </p:nvSpPr>
        <p:spPr>
          <a:xfrm>
            <a:off x="8689204" y="4222451"/>
            <a:ext cx="138355" cy="258819"/>
          </a:xfrm>
          <a:custGeom>
            <a:avLst/>
            <a:gdLst/>
            <a:ahLst/>
            <a:cxnLst/>
            <a:rect l="l" t="t" r="r" b="b"/>
            <a:pathLst>
              <a:path w="49" h="92" extrusionOk="0">
                <a:moveTo>
                  <a:pt x="49" y="28"/>
                </a:moveTo>
                <a:cubicBezTo>
                  <a:pt x="32" y="28"/>
                  <a:pt x="32" y="28"/>
                  <a:pt x="32" y="28"/>
                </a:cubicBezTo>
                <a:cubicBezTo>
                  <a:pt x="32" y="20"/>
                  <a:pt x="32" y="20"/>
                  <a:pt x="32" y="20"/>
                </a:cubicBezTo>
                <a:cubicBezTo>
                  <a:pt x="32" y="17"/>
                  <a:pt x="34" y="16"/>
                  <a:pt x="36" y="16"/>
                </a:cubicBezTo>
                <a:cubicBezTo>
                  <a:pt x="38" y="16"/>
                  <a:pt x="48" y="16"/>
                  <a:pt x="48" y="16"/>
                </a:cubicBezTo>
                <a:cubicBezTo>
                  <a:pt x="48" y="0"/>
                  <a:pt x="48" y="0"/>
                  <a:pt x="48" y="0"/>
                </a:cubicBezTo>
                <a:cubicBezTo>
                  <a:pt x="31" y="0"/>
                  <a:pt x="31" y="0"/>
                  <a:pt x="31" y="0"/>
                </a:cubicBezTo>
                <a:cubicBezTo>
                  <a:pt x="15" y="0"/>
                  <a:pt x="12" y="12"/>
                  <a:pt x="12" y="19"/>
                </a:cubicBezTo>
                <a:cubicBezTo>
                  <a:pt x="12" y="28"/>
                  <a:pt x="12" y="28"/>
                  <a:pt x="12" y="28"/>
                </a:cubicBezTo>
                <a:cubicBezTo>
                  <a:pt x="0" y="28"/>
                  <a:pt x="0" y="28"/>
                  <a:pt x="0" y="28"/>
                </a:cubicBezTo>
                <a:cubicBezTo>
                  <a:pt x="0" y="44"/>
                  <a:pt x="0" y="44"/>
                  <a:pt x="0" y="44"/>
                </a:cubicBezTo>
                <a:cubicBezTo>
                  <a:pt x="12" y="44"/>
                  <a:pt x="12" y="44"/>
                  <a:pt x="12" y="44"/>
                </a:cubicBezTo>
                <a:cubicBezTo>
                  <a:pt x="12" y="65"/>
                  <a:pt x="12" y="92"/>
                  <a:pt x="12" y="92"/>
                </a:cubicBezTo>
                <a:cubicBezTo>
                  <a:pt x="32" y="92"/>
                  <a:pt x="32" y="92"/>
                  <a:pt x="32" y="92"/>
                </a:cubicBezTo>
                <a:cubicBezTo>
                  <a:pt x="32" y="92"/>
                  <a:pt x="32" y="64"/>
                  <a:pt x="32" y="44"/>
                </a:cubicBezTo>
                <a:cubicBezTo>
                  <a:pt x="47" y="44"/>
                  <a:pt x="47" y="44"/>
                  <a:pt x="47" y="44"/>
                </a:cubicBezTo>
                <a:lnTo>
                  <a:pt x="49" y="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77" name="Google Shape;77;p1" descr="Questo è il logo di Twitter."/>
          <p:cNvSpPr/>
          <p:nvPr/>
        </p:nvSpPr>
        <p:spPr>
          <a:xfrm>
            <a:off x="8631357" y="5066778"/>
            <a:ext cx="254048" cy="202761"/>
          </a:xfrm>
          <a:custGeom>
            <a:avLst/>
            <a:gdLst/>
            <a:ahLst/>
            <a:cxnLst/>
            <a:rect l="l" t="t" r="r" b="b"/>
            <a:pathLst>
              <a:path w="90" h="72" extrusionOk="0">
                <a:moveTo>
                  <a:pt x="90" y="9"/>
                </a:moveTo>
                <a:cubicBezTo>
                  <a:pt x="87" y="11"/>
                  <a:pt x="84" y="11"/>
                  <a:pt x="81" y="9"/>
                </a:cubicBezTo>
                <a:cubicBezTo>
                  <a:pt x="85" y="7"/>
                  <a:pt x="85" y="6"/>
                  <a:pt x="86" y="1"/>
                </a:cubicBezTo>
                <a:cubicBezTo>
                  <a:pt x="83" y="3"/>
                  <a:pt x="79" y="5"/>
                  <a:pt x="75" y="6"/>
                </a:cubicBezTo>
                <a:cubicBezTo>
                  <a:pt x="71" y="2"/>
                  <a:pt x="67" y="0"/>
                  <a:pt x="61" y="0"/>
                </a:cubicBezTo>
                <a:cubicBezTo>
                  <a:pt x="51" y="0"/>
                  <a:pt x="43" y="8"/>
                  <a:pt x="43" y="18"/>
                </a:cubicBezTo>
                <a:cubicBezTo>
                  <a:pt x="43" y="20"/>
                  <a:pt x="43" y="21"/>
                  <a:pt x="44" y="22"/>
                </a:cubicBezTo>
                <a:cubicBezTo>
                  <a:pt x="29" y="22"/>
                  <a:pt x="15" y="14"/>
                  <a:pt x="6" y="3"/>
                </a:cubicBezTo>
                <a:cubicBezTo>
                  <a:pt x="5" y="6"/>
                  <a:pt x="4" y="9"/>
                  <a:pt x="4" y="12"/>
                </a:cubicBezTo>
                <a:cubicBezTo>
                  <a:pt x="4" y="19"/>
                  <a:pt x="7" y="24"/>
                  <a:pt x="12" y="28"/>
                </a:cubicBezTo>
                <a:cubicBezTo>
                  <a:pt x="9" y="27"/>
                  <a:pt x="6" y="27"/>
                  <a:pt x="4" y="25"/>
                </a:cubicBezTo>
                <a:cubicBezTo>
                  <a:pt x="4" y="25"/>
                  <a:pt x="4" y="25"/>
                  <a:pt x="4" y="26"/>
                </a:cubicBezTo>
                <a:cubicBezTo>
                  <a:pt x="4" y="34"/>
                  <a:pt x="10" y="42"/>
                  <a:pt x="18" y="43"/>
                </a:cubicBezTo>
                <a:cubicBezTo>
                  <a:pt x="15" y="44"/>
                  <a:pt x="13" y="44"/>
                  <a:pt x="10" y="44"/>
                </a:cubicBezTo>
                <a:cubicBezTo>
                  <a:pt x="12" y="51"/>
                  <a:pt x="19" y="56"/>
                  <a:pt x="27" y="56"/>
                </a:cubicBezTo>
                <a:cubicBezTo>
                  <a:pt x="19" y="62"/>
                  <a:pt x="9" y="65"/>
                  <a:pt x="0" y="64"/>
                </a:cubicBezTo>
                <a:cubicBezTo>
                  <a:pt x="8" y="69"/>
                  <a:pt x="18" y="72"/>
                  <a:pt x="28" y="72"/>
                </a:cubicBezTo>
                <a:cubicBezTo>
                  <a:pt x="61" y="72"/>
                  <a:pt x="80" y="44"/>
                  <a:pt x="80" y="20"/>
                </a:cubicBezTo>
                <a:cubicBezTo>
                  <a:pt x="80" y="19"/>
                  <a:pt x="80" y="19"/>
                  <a:pt x="80" y="18"/>
                </a:cubicBezTo>
                <a:cubicBezTo>
                  <a:pt x="83" y="15"/>
                  <a:pt x="87" y="13"/>
                  <a:pt x="90" y="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grpSp>
        <p:nvGrpSpPr>
          <p:cNvPr id="78" name="Google Shape;78;p1"/>
          <p:cNvGrpSpPr/>
          <p:nvPr/>
        </p:nvGrpSpPr>
        <p:grpSpPr>
          <a:xfrm>
            <a:off x="8380802" y="2671385"/>
            <a:ext cx="3419021" cy="2222488"/>
            <a:chOff x="220266" y="2646370"/>
            <a:chExt cx="3419021" cy="2222488"/>
          </a:xfrm>
        </p:grpSpPr>
        <p:sp>
          <p:nvSpPr>
            <p:cNvPr id="79" name="Google Shape;79;p1"/>
            <p:cNvSpPr/>
            <p:nvPr/>
          </p:nvSpPr>
          <p:spPr>
            <a:xfrm>
              <a:off x="220266" y="2646370"/>
              <a:ext cx="3419021" cy="1795488"/>
            </a:xfrm>
            <a:prstGeom prst="rect">
              <a:avLst/>
            </a:prstGeom>
            <a:solidFill>
              <a:srgbClr val="FFC000"/>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i="0" u="none" strike="noStrike" cap="none">
                  <a:solidFill>
                    <a:schemeClr val="lt1"/>
                  </a:solidFill>
                  <a:latin typeface="Century Gothic"/>
                  <a:ea typeface="Century Gothic"/>
                  <a:cs typeface="Century Gothic"/>
                  <a:sym typeface="Century Gothic"/>
                </a:rPr>
                <a:t>Investimento </a:t>
              </a:r>
              <a:endParaRPr/>
            </a:p>
          </p:txBody>
        </p:sp>
        <p:sp>
          <p:nvSpPr>
            <p:cNvPr id="80" name="Google Shape;80;p1"/>
            <p:cNvSpPr/>
            <p:nvPr/>
          </p:nvSpPr>
          <p:spPr>
            <a:xfrm>
              <a:off x="220266" y="4449758"/>
              <a:ext cx="3419021" cy="419100"/>
            </a:xfrm>
            <a:prstGeom prst="rect">
              <a:avLst/>
            </a:prstGeom>
            <a:solidFill>
              <a:schemeClr val="lt1"/>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a:solidFill>
                    <a:srgbClr val="3F3F3F"/>
                  </a:solidFill>
                  <a:latin typeface="Quattrocento Sans"/>
                  <a:ea typeface="Quattrocento Sans"/>
                  <a:cs typeface="Quattrocento Sans"/>
                  <a:sym typeface="Quattrocento Sans"/>
                </a:rPr>
                <a:t> </a:t>
              </a:r>
              <a:r>
                <a:rPr lang="it-IT" sz="1800" b="1" i="0" u="none" strike="noStrike" cap="none">
                  <a:solidFill>
                    <a:srgbClr val="3F3F3F"/>
                  </a:solidFill>
                  <a:latin typeface="Quattrocento Sans"/>
                  <a:ea typeface="Quattrocento Sans"/>
                  <a:cs typeface="Quattrocento Sans"/>
                  <a:sym typeface="Quattrocento Sans"/>
                </a:rPr>
                <a:t>Crescita del proprio Capitale </a:t>
              </a:r>
              <a:endParaRPr/>
            </a:p>
          </p:txBody>
        </p:sp>
      </p:grpSp>
      <p:grpSp>
        <p:nvGrpSpPr>
          <p:cNvPr id="81" name="Google Shape;81;p1"/>
          <p:cNvGrpSpPr/>
          <p:nvPr/>
        </p:nvGrpSpPr>
        <p:grpSpPr>
          <a:xfrm>
            <a:off x="364729" y="2667323"/>
            <a:ext cx="3419021" cy="2214588"/>
            <a:chOff x="304800" y="1577182"/>
            <a:chExt cx="3419021" cy="2214588"/>
          </a:xfrm>
        </p:grpSpPr>
        <p:sp>
          <p:nvSpPr>
            <p:cNvPr id="82" name="Google Shape;82;p1"/>
            <p:cNvSpPr/>
            <p:nvPr/>
          </p:nvSpPr>
          <p:spPr>
            <a:xfrm>
              <a:off x="304800" y="1577182"/>
              <a:ext cx="3419021" cy="1795488"/>
            </a:xfrm>
            <a:prstGeom prst="rect">
              <a:avLst/>
            </a:prstGeom>
            <a:solidFill>
              <a:srgbClr val="0070C0"/>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i="0" u="none" strike="noStrike" cap="none">
                  <a:solidFill>
                    <a:schemeClr val="lt1"/>
                  </a:solidFill>
                  <a:latin typeface="Century Gothic"/>
                  <a:ea typeface="Century Gothic"/>
                  <a:cs typeface="Century Gothic"/>
                  <a:sym typeface="Century Gothic"/>
                </a:rPr>
                <a:t>Integrazione </a:t>
              </a:r>
              <a:endParaRPr/>
            </a:p>
          </p:txBody>
        </p:sp>
        <p:sp>
          <p:nvSpPr>
            <p:cNvPr id="83" name="Google Shape;83;p1"/>
            <p:cNvSpPr/>
            <p:nvPr/>
          </p:nvSpPr>
          <p:spPr>
            <a:xfrm>
              <a:off x="304800" y="3372670"/>
              <a:ext cx="3419021" cy="419100"/>
            </a:xfrm>
            <a:prstGeom prst="rect">
              <a:avLst/>
            </a:prstGeom>
            <a:solidFill>
              <a:schemeClr val="lt1"/>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a:solidFill>
                    <a:srgbClr val="3F3F3F"/>
                  </a:solidFill>
                  <a:latin typeface="Quattrocento Sans"/>
                  <a:ea typeface="Quattrocento Sans"/>
                  <a:cs typeface="Quattrocento Sans"/>
                  <a:sym typeface="Quattrocento Sans"/>
                </a:rPr>
                <a:t> </a:t>
              </a:r>
              <a:r>
                <a:rPr lang="it-IT" sz="1800" b="1" i="0" u="none" strike="noStrike" cap="none">
                  <a:solidFill>
                    <a:srgbClr val="3F3F3F"/>
                  </a:solidFill>
                  <a:latin typeface="Quattrocento Sans"/>
                  <a:ea typeface="Quattrocento Sans"/>
                  <a:cs typeface="Quattrocento Sans"/>
                  <a:sym typeface="Quattrocento Sans"/>
                </a:rPr>
                <a:t>Sostegno al proprio Reddito</a:t>
              </a:r>
              <a:endParaRPr/>
            </a:p>
          </p:txBody>
        </p:sp>
      </p:grpSp>
      <p:pic>
        <p:nvPicPr>
          <p:cNvPr id="84" name="Google Shape;84;p1"/>
          <p:cNvPicPr preferRelativeResize="0"/>
          <p:nvPr/>
        </p:nvPicPr>
        <p:blipFill rotWithShape="1">
          <a:blip r:embed="rId3">
            <a:alphaModFix/>
          </a:blip>
          <a:srcRect/>
          <a:stretch/>
        </p:blipFill>
        <p:spPr>
          <a:xfrm>
            <a:off x="57151" y="976"/>
            <a:ext cx="3028950" cy="1795488"/>
          </a:xfrm>
          <a:prstGeom prst="rect">
            <a:avLst/>
          </a:prstGeom>
          <a:noFill/>
          <a:ln>
            <a:noFill/>
          </a:ln>
        </p:spPr>
      </p:pic>
      <p:pic>
        <p:nvPicPr>
          <p:cNvPr id="85" name="Google Shape;85;p1"/>
          <p:cNvPicPr preferRelativeResize="0"/>
          <p:nvPr/>
        </p:nvPicPr>
        <p:blipFill rotWithShape="1">
          <a:blip r:embed="rId4">
            <a:alphaModFix/>
          </a:blip>
          <a:srcRect/>
          <a:stretch/>
        </p:blipFill>
        <p:spPr>
          <a:xfrm>
            <a:off x="9616496" y="394431"/>
            <a:ext cx="1943559" cy="681813"/>
          </a:xfrm>
          <a:prstGeom prst="rect">
            <a:avLst/>
          </a:prstGeom>
          <a:noFill/>
          <a:ln>
            <a:noFill/>
          </a:ln>
        </p:spPr>
      </p:pic>
      <p:sp>
        <p:nvSpPr>
          <p:cNvPr id="86" name="Google Shape;86;p1"/>
          <p:cNvSpPr txBox="1">
            <a:spLocks noGrp="1"/>
          </p:cNvSpPr>
          <p:nvPr>
            <p:ph type="ftr" idx="11"/>
          </p:nvPr>
        </p:nvSpPr>
        <p:spPr>
          <a:xfrm>
            <a:off x="4902009" y="6518275"/>
            <a:ext cx="6993129" cy="276225"/>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it-IT" b="1" u="sng">
                <a:solidFill>
                  <a:schemeClr val="dk1"/>
                </a:solidFill>
                <a:highlight>
                  <a:srgbClr val="C0C0C0"/>
                </a:highlight>
                <a:hlinkClick r:id="rId5">
                  <a:extLst>
                    <a:ext uri="{A12FA001-AC4F-418D-AE19-62706E023703}">
                      <ahyp:hlinkClr xmlns:ahyp="http://schemas.microsoft.com/office/drawing/2018/hyperlinkcolor" val="tx"/>
                    </a:ext>
                  </a:extLst>
                </a:hlinkClick>
              </a:rPr>
              <a:t>www.fin-studio.it</a:t>
            </a:r>
            <a:r>
              <a:rPr lang="it-IT" b="1">
                <a:solidFill>
                  <a:schemeClr val="dk1"/>
                </a:solidFill>
                <a:highlight>
                  <a:srgbClr val="C0C0C0"/>
                </a:highlight>
              </a:rPr>
              <a:t>      </a:t>
            </a:r>
            <a:r>
              <a:rPr lang="it-IT">
                <a:solidFill>
                  <a:schemeClr val="dk1"/>
                </a:solidFill>
                <a:highlight>
                  <a:srgbClr val="C0C0C0"/>
                </a:highlight>
              </a:rPr>
              <a:t>mail :</a:t>
            </a:r>
            <a:r>
              <a:rPr lang="it-IT">
                <a:highlight>
                  <a:srgbClr val="C0C0C0"/>
                </a:highlight>
              </a:rPr>
              <a:t> </a:t>
            </a:r>
            <a:r>
              <a:rPr lang="it-IT" b="1" u="sng">
                <a:solidFill>
                  <a:schemeClr val="dk1"/>
                </a:solidFill>
                <a:highlight>
                  <a:srgbClr val="C0C0C0"/>
                </a:highlight>
                <a:hlinkClick r:id="rId6">
                  <a:extLst>
                    <a:ext uri="{A12FA001-AC4F-418D-AE19-62706E023703}">
                      <ahyp:hlinkClr xmlns:ahyp="http://schemas.microsoft.com/office/drawing/2018/hyperlinkcolor" val="tx"/>
                    </a:ext>
                  </a:extLst>
                </a:hlinkClick>
              </a:rPr>
              <a:t>assistenza@fin-studio.it</a:t>
            </a:r>
            <a:r>
              <a:rPr lang="it-IT" b="1">
                <a:solidFill>
                  <a:schemeClr val="dk1"/>
                </a:solidFill>
                <a:highlight>
                  <a:srgbClr val="C0C0C0"/>
                </a:highlight>
              </a:rPr>
              <a:t>    Front Line </a:t>
            </a:r>
            <a:r>
              <a:rPr lang="it-IT">
                <a:highlight>
                  <a:srgbClr val="C0C0C0"/>
                </a:highlight>
              </a:rPr>
              <a:t>: </a:t>
            </a:r>
            <a:r>
              <a:rPr lang="it-IT" sz="1200" b="1">
                <a:solidFill>
                  <a:schemeClr val="dk1"/>
                </a:solidFill>
                <a:highlight>
                  <a:srgbClr val="C0C0C0"/>
                </a:highlight>
              </a:rPr>
              <a:t>+39 379 2431 637    +39  06 9292 8024 </a:t>
            </a:r>
            <a:endParaRPr>
              <a:solidFill>
                <a:schemeClr val="dk1"/>
              </a:solidFill>
              <a:highlight>
                <a:srgbClr val="C0C0C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4942738" y="5251216"/>
            <a:ext cx="6101297" cy="711023"/>
          </a:xfrm>
          <a:prstGeom prst="roundRect">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93" name="Google Shape;93;p2"/>
          <p:cNvSpPr/>
          <p:nvPr/>
        </p:nvSpPr>
        <p:spPr>
          <a:xfrm>
            <a:off x="4942738" y="2875227"/>
            <a:ext cx="6101297" cy="2208996"/>
          </a:xfrm>
          <a:prstGeom prst="roundRect">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94" name="Google Shape;94;p2"/>
          <p:cNvSpPr/>
          <p:nvPr/>
        </p:nvSpPr>
        <p:spPr>
          <a:xfrm>
            <a:off x="4942738" y="1687231"/>
            <a:ext cx="6101297" cy="1070619"/>
          </a:xfrm>
          <a:prstGeom prst="roundRect">
            <a:avLst>
              <a:gd name="adj" fmla="val 50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95" name="Google Shape;95;p2"/>
          <p:cNvSpPr txBox="1">
            <a:spLocks noGrp="1"/>
          </p:cNvSpPr>
          <p:nvPr>
            <p:ph type="title"/>
          </p:nvPr>
        </p:nvSpPr>
        <p:spPr>
          <a:xfrm>
            <a:off x="838200" y="525818"/>
            <a:ext cx="10515600" cy="49859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3F3F3F"/>
              </a:buClr>
              <a:buSzPts val="3600"/>
              <a:buFont typeface="Century Gothic"/>
              <a:buNone/>
            </a:pPr>
            <a:r>
              <a:rPr lang="it-IT"/>
              <a:t>MODELLO INTEGRAZIONE</a:t>
            </a:r>
            <a:endParaRPr/>
          </a:p>
        </p:txBody>
      </p:sp>
      <p:sp>
        <p:nvSpPr>
          <p:cNvPr id="96" name="Google Shape;96;p2"/>
          <p:cNvSpPr/>
          <p:nvPr/>
        </p:nvSpPr>
        <p:spPr>
          <a:xfrm rot="-5400000" flipH="1">
            <a:off x="3031392" y="3398122"/>
            <a:ext cx="4635087" cy="806859"/>
          </a:xfrm>
          <a:prstGeom prst="rect">
            <a:avLst/>
          </a:prstGeom>
          <a:solidFill>
            <a:schemeClr val="lt1"/>
          </a:solidFill>
          <a:ln>
            <a:noFill/>
          </a:ln>
          <a:effectLst>
            <a:outerShdw blurRad="152400" dist="25400" algn="l" rotWithShape="0">
              <a:srgbClr val="000000">
                <a:alpha val="1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7" name="Google Shape;97;p2"/>
          <p:cNvSpPr/>
          <p:nvPr/>
        </p:nvSpPr>
        <p:spPr>
          <a:xfrm rot="-5400000" flipH="1">
            <a:off x="3028618" y="3398121"/>
            <a:ext cx="4635094" cy="806853"/>
          </a:xfrm>
          <a:prstGeom prst="rect">
            <a:avLst/>
          </a:prstGeom>
          <a:solidFill>
            <a:schemeClr val="lt1"/>
          </a:solidFill>
          <a:ln>
            <a:noFill/>
          </a:ln>
          <a:effectLst>
            <a:outerShdw blurRad="177800" dist="50800" dir="10800000" algn="r" rotWithShape="0">
              <a:srgbClr val="000000">
                <a:alpha val="1882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8" name="Google Shape;98;p2"/>
          <p:cNvSpPr/>
          <p:nvPr/>
        </p:nvSpPr>
        <p:spPr>
          <a:xfrm rot="-5400000" flipH="1">
            <a:off x="2770102" y="3414166"/>
            <a:ext cx="5152128" cy="8068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9" name="Google Shape;99;p2"/>
          <p:cNvSpPr txBox="1"/>
          <p:nvPr/>
        </p:nvSpPr>
        <p:spPr>
          <a:xfrm>
            <a:off x="5973593" y="1782269"/>
            <a:ext cx="3989558" cy="861774"/>
          </a:xfrm>
          <a:prstGeom prst="rect">
            <a:avLst/>
          </a:prstGeom>
          <a:noFill/>
          <a:ln>
            <a:noFill/>
          </a:ln>
        </p:spPr>
        <p:txBody>
          <a:bodyPr spcFirstLastPara="1" wrap="square" lIns="0" tIns="0" rIns="0" bIns="0" anchor="ctr" anchorCtr="0">
            <a:spAutoFit/>
          </a:bodyPr>
          <a:lstStyle/>
          <a:p>
            <a:pPr marL="285750" marR="0" lvl="0" indent="-285750" algn="l" rtl="0">
              <a:spcBef>
                <a:spcPts val="0"/>
              </a:spcBef>
              <a:spcAft>
                <a:spcPts val="0"/>
              </a:spcAft>
              <a:buClr>
                <a:schemeClr val="accent6"/>
              </a:buClr>
              <a:buSzPts val="1400"/>
              <a:buFont typeface="Arial"/>
              <a:buChar char="•"/>
            </a:pPr>
            <a:r>
              <a:rPr lang="it-IT" sz="1400" b="0" i="0" u="none" strike="noStrike" cap="none">
                <a:solidFill>
                  <a:schemeClr val="accent6"/>
                </a:solidFill>
                <a:latin typeface="Quattrocento Sans"/>
                <a:ea typeface="Quattrocento Sans"/>
                <a:cs typeface="Quattrocento Sans"/>
                <a:sym typeface="Quattrocento Sans"/>
              </a:rPr>
              <a:t>La strategia è stata studiata e testata per permettere al risparmiatore di ricevere entrate periodiche, predeterminate, ad integrazione dei propri redditi.</a:t>
            </a:r>
            <a:endParaRPr/>
          </a:p>
        </p:txBody>
      </p:sp>
      <p:sp>
        <p:nvSpPr>
          <p:cNvPr id="100" name="Google Shape;100;p2"/>
          <p:cNvSpPr txBox="1"/>
          <p:nvPr/>
        </p:nvSpPr>
        <p:spPr>
          <a:xfrm>
            <a:off x="5973600" y="2883225"/>
            <a:ext cx="3989400" cy="2370300"/>
          </a:xfrm>
          <a:prstGeom prst="rect">
            <a:avLst/>
          </a:prstGeom>
          <a:noFill/>
          <a:ln>
            <a:noFill/>
          </a:ln>
        </p:spPr>
        <p:txBody>
          <a:bodyPr spcFirstLastPara="1" wrap="square" lIns="0" tIns="0" rIns="0" bIns="0" anchor="ctr" anchorCtr="0">
            <a:spAutoFit/>
          </a:bodyPr>
          <a:lstStyle/>
          <a:p>
            <a:pPr marL="285750" marR="0" lvl="0" indent="-285750" algn="l" rtl="0">
              <a:spcBef>
                <a:spcPts val="0"/>
              </a:spcBef>
              <a:spcAft>
                <a:spcPts val="0"/>
              </a:spcAft>
              <a:buClr>
                <a:schemeClr val="lt1"/>
              </a:buClr>
              <a:buSzPts val="1400"/>
              <a:buFont typeface="Arial"/>
              <a:buChar char="•"/>
            </a:pPr>
            <a:r>
              <a:rPr lang="it-IT" sz="1400" b="0" i="0" u="none" strike="noStrike" cap="none">
                <a:solidFill>
                  <a:schemeClr val="lt1"/>
                </a:solidFill>
                <a:latin typeface="Quattrocento Sans"/>
                <a:ea typeface="Quattrocento Sans"/>
                <a:cs typeface="Quattrocento Sans"/>
                <a:sym typeface="Quattrocento Sans"/>
              </a:rPr>
              <a:t>Gli incassi previsti dalla strategia avvengono con periodicità trimestrale, e il loro livello è predeterminato e rimane costante durante tutto l’anno solare. Le eventuali variazioni potrebbero intervenire ed essere comunicate all’inizio dell’anno, a seconda delle condizioni del mercato.</a:t>
            </a:r>
            <a:br>
              <a:rPr lang="it-IT" sz="1400" b="0" i="0" u="none" strike="noStrike" cap="none">
                <a:solidFill>
                  <a:schemeClr val="lt1"/>
                </a:solidFill>
                <a:latin typeface="Quattrocento Sans"/>
                <a:ea typeface="Quattrocento Sans"/>
                <a:cs typeface="Quattrocento Sans"/>
                <a:sym typeface="Quattrocento Sans"/>
              </a:rPr>
            </a:br>
            <a:r>
              <a:rPr lang="it-IT" sz="1400" b="0" i="0" u="none" strike="noStrike" cap="none">
                <a:solidFill>
                  <a:schemeClr val="lt1"/>
                </a:solidFill>
                <a:latin typeface="Quattrocento Sans"/>
                <a:ea typeface="Quattrocento Sans"/>
                <a:cs typeface="Quattrocento Sans"/>
                <a:sym typeface="Quattrocento Sans"/>
              </a:rPr>
              <a:t>Attualmente la percentuale delle entrate è del 5% su base annuale, con erogazione dell’ 1.25% trimestrale, rispetto al capitale complessivamente investito nel modelli.</a:t>
            </a:r>
            <a:endParaRPr/>
          </a:p>
        </p:txBody>
      </p:sp>
      <p:sp>
        <p:nvSpPr>
          <p:cNvPr id="101" name="Google Shape;101;p2"/>
          <p:cNvSpPr txBox="1"/>
          <p:nvPr/>
        </p:nvSpPr>
        <p:spPr>
          <a:xfrm>
            <a:off x="5831684" y="5405005"/>
            <a:ext cx="5069682" cy="261610"/>
          </a:xfrm>
          <a:prstGeom prst="rect">
            <a:avLst/>
          </a:prstGeom>
          <a:noFill/>
          <a:ln>
            <a:noFill/>
          </a:ln>
        </p:spPr>
        <p:txBody>
          <a:bodyPr spcFirstLastPara="1" wrap="square" lIns="91425" tIns="45700" rIns="91425" bIns="45700" anchor="t" anchorCtr="0">
            <a:spAutoFit/>
          </a:bodyPr>
          <a:lstStyle/>
          <a:p>
            <a:pPr marL="171450" marR="0" lvl="0" indent="-171450" algn="ctr" rtl="0">
              <a:spcBef>
                <a:spcPts val="0"/>
              </a:spcBef>
              <a:spcAft>
                <a:spcPts val="0"/>
              </a:spcAft>
              <a:buClr>
                <a:schemeClr val="lt1"/>
              </a:buClr>
              <a:buSzPts val="1100"/>
              <a:buFont typeface="Arial"/>
              <a:buChar char="•"/>
            </a:pPr>
            <a:r>
              <a:rPr lang="it-IT" sz="1100" b="1" i="0" u="sng" strike="noStrike" cap="none">
                <a:solidFill>
                  <a:schemeClr val="lt1"/>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FIN-STUDIO: RICERCA, ANALISI, STUDIO MERCATI FINANZIARI - Modelli</a:t>
            </a:r>
            <a:endParaRPr sz="1100" b="1" i="0" u="none" strike="noStrike" cap="none">
              <a:solidFill>
                <a:schemeClr val="lt1"/>
              </a:solidFill>
              <a:latin typeface="Quattrocento Sans"/>
              <a:ea typeface="Quattrocento Sans"/>
              <a:cs typeface="Quattrocento Sans"/>
              <a:sym typeface="Quattrocento Sans"/>
            </a:endParaRPr>
          </a:p>
        </p:txBody>
      </p:sp>
      <p:sp>
        <p:nvSpPr>
          <p:cNvPr id="102" name="Google Shape;102;p2"/>
          <p:cNvSpPr/>
          <p:nvPr/>
        </p:nvSpPr>
        <p:spPr>
          <a:xfrm>
            <a:off x="442833" y="2757850"/>
            <a:ext cx="3419021" cy="1795488"/>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i="0" u="none" strike="noStrike" cap="none">
                <a:solidFill>
                  <a:schemeClr val="lt1"/>
                </a:solidFill>
                <a:latin typeface="Century Gothic"/>
                <a:ea typeface="Century Gothic"/>
                <a:cs typeface="Century Gothic"/>
                <a:sym typeface="Century Gothic"/>
              </a:rPr>
              <a:t>Integrazione </a:t>
            </a:r>
            <a:endParaRPr/>
          </a:p>
        </p:txBody>
      </p:sp>
      <p:sp>
        <p:nvSpPr>
          <p:cNvPr id="103" name="Google Shape;103;p2"/>
          <p:cNvSpPr/>
          <p:nvPr/>
        </p:nvSpPr>
        <p:spPr>
          <a:xfrm>
            <a:off x="442833" y="4553338"/>
            <a:ext cx="3419021" cy="419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a:solidFill>
                  <a:srgbClr val="3F3F3F"/>
                </a:solidFill>
                <a:latin typeface="Quattrocento Sans"/>
                <a:ea typeface="Quattrocento Sans"/>
                <a:cs typeface="Quattrocento Sans"/>
                <a:sym typeface="Quattrocento Sans"/>
              </a:rPr>
              <a:t> </a:t>
            </a:r>
            <a:r>
              <a:rPr lang="it-IT" sz="1800" b="1" i="0" u="none" strike="noStrike" cap="none">
                <a:solidFill>
                  <a:srgbClr val="3F3F3F"/>
                </a:solidFill>
                <a:latin typeface="Quattrocento Sans"/>
                <a:ea typeface="Quattrocento Sans"/>
                <a:cs typeface="Quattrocento Sans"/>
                <a:sym typeface="Quattrocento Sans"/>
              </a:rPr>
              <a:t>Sostegno al proprio Reddito</a:t>
            </a:r>
            <a:endParaRPr/>
          </a:p>
        </p:txBody>
      </p:sp>
      <p:pic>
        <p:nvPicPr>
          <p:cNvPr id="104" name="Google Shape;104;p2"/>
          <p:cNvPicPr preferRelativeResize="0"/>
          <p:nvPr/>
        </p:nvPicPr>
        <p:blipFill rotWithShape="1">
          <a:blip r:embed="rId4">
            <a:alphaModFix/>
          </a:blip>
          <a:srcRect/>
          <a:stretch/>
        </p:blipFill>
        <p:spPr>
          <a:xfrm>
            <a:off x="57150" y="976"/>
            <a:ext cx="3191979" cy="1795488"/>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9630247" y="387398"/>
            <a:ext cx="1943559" cy="681813"/>
          </a:xfrm>
          <a:prstGeom prst="rect">
            <a:avLst/>
          </a:prstGeom>
          <a:noFill/>
          <a:ln>
            <a:noFill/>
          </a:ln>
        </p:spPr>
      </p:pic>
      <p:sp>
        <p:nvSpPr>
          <p:cNvPr id="106" name="Google Shape;106;p2"/>
          <p:cNvSpPr txBox="1">
            <a:spLocks noGrp="1"/>
          </p:cNvSpPr>
          <p:nvPr>
            <p:ph type="ftr" idx="11"/>
          </p:nvPr>
        </p:nvSpPr>
        <p:spPr>
          <a:xfrm>
            <a:off x="4764505" y="6510338"/>
            <a:ext cx="7060783" cy="276225"/>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it-IT" b="1" u="sng">
                <a:solidFill>
                  <a:schemeClr val="dk1"/>
                </a:solidFill>
                <a:highlight>
                  <a:srgbClr val="C0C0C0"/>
                </a:highlight>
                <a:hlinkClick r:id="rId6">
                  <a:extLst>
                    <a:ext uri="{A12FA001-AC4F-418D-AE19-62706E023703}">
                      <ahyp:hlinkClr xmlns:ahyp="http://schemas.microsoft.com/office/drawing/2018/hyperlinkcolor" val="tx"/>
                    </a:ext>
                  </a:extLst>
                </a:hlinkClick>
              </a:rPr>
              <a:t>www.fin-studio.it</a:t>
            </a:r>
            <a:r>
              <a:rPr lang="it-IT" b="1">
                <a:solidFill>
                  <a:schemeClr val="dk1"/>
                </a:solidFill>
                <a:highlight>
                  <a:srgbClr val="C0C0C0"/>
                </a:highlight>
              </a:rPr>
              <a:t>      </a:t>
            </a:r>
            <a:r>
              <a:rPr lang="it-IT">
                <a:solidFill>
                  <a:schemeClr val="dk1"/>
                </a:solidFill>
                <a:highlight>
                  <a:srgbClr val="C0C0C0"/>
                </a:highlight>
              </a:rPr>
              <a:t>mail :</a:t>
            </a:r>
            <a:r>
              <a:rPr lang="it-IT">
                <a:highlight>
                  <a:srgbClr val="C0C0C0"/>
                </a:highlight>
              </a:rPr>
              <a:t> </a:t>
            </a:r>
            <a:r>
              <a:rPr lang="it-IT" b="1" u="sng">
                <a:solidFill>
                  <a:schemeClr val="dk1"/>
                </a:solidFill>
                <a:highlight>
                  <a:srgbClr val="C0C0C0"/>
                </a:highlight>
                <a:hlinkClick r:id="rId7">
                  <a:extLst>
                    <a:ext uri="{A12FA001-AC4F-418D-AE19-62706E023703}">
                      <ahyp:hlinkClr xmlns:ahyp="http://schemas.microsoft.com/office/drawing/2018/hyperlinkcolor" val="tx"/>
                    </a:ext>
                  </a:extLst>
                </a:hlinkClick>
              </a:rPr>
              <a:t>assistenza@fin-studio.it</a:t>
            </a:r>
            <a:r>
              <a:rPr lang="it-IT" b="1">
                <a:solidFill>
                  <a:schemeClr val="dk1"/>
                </a:solidFill>
                <a:highlight>
                  <a:srgbClr val="C0C0C0"/>
                </a:highlight>
              </a:rPr>
              <a:t>    Front Line </a:t>
            </a:r>
            <a:r>
              <a:rPr lang="it-IT">
                <a:highlight>
                  <a:srgbClr val="C0C0C0"/>
                </a:highlight>
              </a:rPr>
              <a:t>: </a:t>
            </a:r>
            <a:r>
              <a:rPr lang="it-IT" sz="1200" b="1">
                <a:solidFill>
                  <a:schemeClr val="dk1"/>
                </a:solidFill>
                <a:highlight>
                  <a:srgbClr val="C0C0C0"/>
                </a:highlight>
              </a:rPr>
              <a:t>+39 379 2431 637    +39  06 9292 8024 </a:t>
            </a:r>
            <a:endParaRPr>
              <a:solidFill>
                <a:schemeClr val="dk1"/>
              </a:solidFill>
              <a:highlight>
                <a:srgbClr val="C0C0C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5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p:tgtEl>
                                          <p:spTgt spid="9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anim calcmode="lin" valueType="num">
                                      <p:cBhvr additive="base">
                                        <p:cTn id="25" dur="500"/>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4942738" y="5251216"/>
            <a:ext cx="6101297" cy="7110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113" name="Google Shape;113;p3"/>
          <p:cNvSpPr/>
          <p:nvPr/>
        </p:nvSpPr>
        <p:spPr>
          <a:xfrm>
            <a:off x="4942738" y="3505177"/>
            <a:ext cx="6101297" cy="145419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114" name="Google Shape;114;p3"/>
          <p:cNvSpPr/>
          <p:nvPr/>
        </p:nvSpPr>
        <p:spPr>
          <a:xfrm>
            <a:off x="4942738" y="1687231"/>
            <a:ext cx="6101297" cy="171466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115" name="Google Shape;115;p3"/>
          <p:cNvSpPr txBox="1">
            <a:spLocks noGrp="1"/>
          </p:cNvSpPr>
          <p:nvPr>
            <p:ph type="title"/>
          </p:nvPr>
        </p:nvSpPr>
        <p:spPr>
          <a:xfrm>
            <a:off x="838200" y="525818"/>
            <a:ext cx="10515600" cy="49859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3F3F3F"/>
              </a:buClr>
              <a:buSzPts val="3600"/>
              <a:buFont typeface="Century Gothic"/>
              <a:buNone/>
            </a:pPr>
            <a:r>
              <a:rPr lang="it-IT"/>
              <a:t>MODELLO ACCUMULO</a:t>
            </a:r>
            <a:endParaRPr/>
          </a:p>
        </p:txBody>
      </p:sp>
      <p:sp>
        <p:nvSpPr>
          <p:cNvPr id="116" name="Google Shape;116;p3"/>
          <p:cNvSpPr/>
          <p:nvPr/>
        </p:nvSpPr>
        <p:spPr>
          <a:xfrm rot="-5400000" flipH="1">
            <a:off x="3031392" y="3398122"/>
            <a:ext cx="4635087" cy="806859"/>
          </a:xfrm>
          <a:prstGeom prst="rect">
            <a:avLst/>
          </a:prstGeom>
          <a:solidFill>
            <a:schemeClr val="lt1"/>
          </a:solidFill>
          <a:ln>
            <a:noFill/>
          </a:ln>
          <a:effectLst>
            <a:outerShdw blurRad="152400" dist="25400" algn="l" rotWithShape="0">
              <a:srgbClr val="000000">
                <a:alpha val="1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17" name="Google Shape;117;p3"/>
          <p:cNvSpPr/>
          <p:nvPr/>
        </p:nvSpPr>
        <p:spPr>
          <a:xfrm rot="-5400000" flipH="1">
            <a:off x="3028618" y="3398121"/>
            <a:ext cx="4635094" cy="806853"/>
          </a:xfrm>
          <a:prstGeom prst="rect">
            <a:avLst/>
          </a:prstGeom>
          <a:solidFill>
            <a:schemeClr val="lt1"/>
          </a:solidFill>
          <a:ln>
            <a:noFill/>
          </a:ln>
          <a:effectLst>
            <a:outerShdw blurRad="177800" dist="50800" dir="10800000" algn="r" rotWithShape="0">
              <a:srgbClr val="000000">
                <a:alpha val="1882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18" name="Google Shape;118;p3"/>
          <p:cNvSpPr/>
          <p:nvPr/>
        </p:nvSpPr>
        <p:spPr>
          <a:xfrm rot="-5400000" flipH="1">
            <a:off x="2770102" y="3414166"/>
            <a:ext cx="5152128" cy="8068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19" name="Google Shape;119;p3"/>
          <p:cNvSpPr txBox="1"/>
          <p:nvPr/>
        </p:nvSpPr>
        <p:spPr>
          <a:xfrm>
            <a:off x="6096000" y="1790511"/>
            <a:ext cx="3989558" cy="1508105"/>
          </a:xfrm>
          <a:prstGeom prst="rect">
            <a:avLst/>
          </a:prstGeom>
          <a:noFill/>
          <a:ln>
            <a:noFill/>
          </a:ln>
        </p:spPr>
        <p:txBody>
          <a:bodyPr spcFirstLastPara="1" wrap="square" lIns="0" tIns="0" rIns="0" bIns="0" anchor="ctr" anchorCtr="0">
            <a:spAutoFit/>
          </a:bodyPr>
          <a:lstStyle/>
          <a:p>
            <a:pPr marL="285750" marR="0" lvl="0" indent="-285750" algn="l" rtl="0">
              <a:spcBef>
                <a:spcPts val="0"/>
              </a:spcBef>
              <a:spcAft>
                <a:spcPts val="0"/>
              </a:spcAft>
              <a:buClr>
                <a:schemeClr val="lt1"/>
              </a:buClr>
              <a:buSzPts val="1400"/>
              <a:buFont typeface="Arial"/>
              <a:buChar char="•"/>
            </a:pPr>
            <a:r>
              <a:rPr lang="it-IT" sz="1400" b="0" i="0" u="none" strike="noStrike" cap="none">
                <a:solidFill>
                  <a:schemeClr val="lt1"/>
                </a:solidFill>
                <a:latin typeface="Roboto"/>
                <a:ea typeface="Roboto"/>
                <a:cs typeface="Roboto"/>
                <a:sym typeface="Roboto"/>
              </a:rPr>
              <a:t>I nostri modelli PAC (Piani di Accumulo Capitale) sono stati ideati per consentire ad ogni tipo di risparmiatore di formare, nel corso del tempo, un proprio capitale, da utilizzare eventualmente per la realizzazione di obiettivi di vita personale, in una data futura prefissata (acquisto di una casa, di un’automobile, ecc.).</a:t>
            </a:r>
            <a:endParaRPr sz="1400" b="0" i="0" u="none" strike="noStrike" cap="none">
              <a:solidFill>
                <a:schemeClr val="lt1"/>
              </a:solidFill>
              <a:latin typeface="Quattrocento Sans"/>
              <a:ea typeface="Quattrocento Sans"/>
              <a:cs typeface="Quattrocento Sans"/>
              <a:sym typeface="Quattrocento Sans"/>
            </a:endParaRPr>
          </a:p>
        </p:txBody>
      </p:sp>
      <p:sp>
        <p:nvSpPr>
          <p:cNvPr id="120" name="Google Shape;120;p3"/>
          <p:cNvSpPr txBox="1"/>
          <p:nvPr/>
        </p:nvSpPr>
        <p:spPr>
          <a:xfrm>
            <a:off x="5831684" y="5405005"/>
            <a:ext cx="5069682" cy="261610"/>
          </a:xfrm>
          <a:prstGeom prst="rect">
            <a:avLst/>
          </a:prstGeom>
          <a:noFill/>
          <a:ln>
            <a:noFill/>
          </a:ln>
        </p:spPr>
        <p:txBody>
          <a:bodyPr spcFirstLastPara="1" wrap="square" lIns="91425" tIns="45700" rIns="91425" bIns="45700" anchor="t" anchorCtr="0">
            <a:spAutoFit/>
          </a:bodyPr>
          <a:lstStyle/>
          <a:p>
            <a:pPr marL="171450" marR="0" lvl="0" indent="-171450" algn="ctr" rtl="0">
              <a:spcBef>
                <a:spcPts val="0"/>
              </a:spcBef>
              <a:spcAft>
                <a:spcPts val="0"/>
              </a:spcAft>
              <a:buClr>
                <a:schemeClr val="lt1"/>
              </a:buClr>
              <a:buSzPts val="1100"/>
              <a:buFont typeface="Arial"/>
              <a:buChar char="•"/>
            </a:pPr>
            <a:r>
              <a:rPr lang="it-IT" sz="1100" b="1" i="0" u="sng" strike="noStrike" cap="none">
                <a:solidFill>
                  <a:schemeClr val="lt1"/>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FIN-STUDIO: RICERCA, ANALISI, STUDIO MERCATI FINANZIARI - Modelli</a:t>
            </a:r>
            <a:endParaRPr sz="1100" b="1" i="0" u="none" strike="noStrike" cap="none">
              <a:solidFill>
                <a:schemeClr val="lt1"/>
              </a:solidFill>
              <a:latin typeface="Quattrocento Sans"/>
              <a:ea typeface="Quattrocento Sans"/>
              <a:cs typeface="Quattrocento Sans"/>
              <a:sym typeface="Quattrocento Sans"/>
            </a:endParaRPr>
          </a:p>
        </p:txBody>
      </p:sp>
      <p:grpSp>
        <p:nvGrpSpPr>
          <p:cNvPr id="121" name="Google Shape;121;p3"/>
          <p:cNvGrpSpPr/>
          <p:nvPr/>
        </p:nvGrpSpPr>
        <p:grpSpPr>
          <a:xfrm>
            <a:off x="621061" y="2659769"/>
            <a:ext cx="3419021" cy="2214588"/>
            <a:chOff x="304800" y="1577182"/>
            <a:chExt cx="3419021" cy="2214588"/>
          </a:xfrm>
        </p:grpSpPr>
        <p:sp>
          <p:nvSpPr>
            <p:cNvPr id="122" name="Google Shape;122;p3"/>
            <p:cNvSpPr/>
            <p:nvPr/>
          </p:nvSpPr>
          <p:spPr>
            <a:xfrm>
              <a:off x="304800" y="1577182"/>
              <a:ext cx="3419021" cy="1795488"/>
            </a:xfrm>
            <a:prstGeom prst="rect">
              <a:avLst/>
            </a:prstGeom>
            <a:solidFill>
              <a:srgbClr val="92D050"/>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i="0" u="none" strike="noStrike" cap="none">
                  <a:solidFill>
                    <a:schemeClr val="lt1"/>
                  </a:solidFill>
                  <a:latin typeface="Century Gothic"/>
                  <a:ea typeface="Century Gothic"/>
                  <a:cs typeface="Century Gothic"/>
                  <a:sym typeface="Century Gothic"/>
                </a:rPr>
                <a:t>Accumulo </a:t>
              </a:r>
              <a:endParaRPr/>
            </a:p>
          </p:txBody>
        </p:sp>
        <p:sp>
          <p:nvSpPr>
            <p:cNvPr id="123" name="Google Shape;123;p3"/>
            <p:cNvSpPr/>
            <p:nvPr/>
          </p:nvSpPr>
          <p:spPr>
            <a:xfrm>
              <a:off x="304800" y="3372670"/>
              <a:ext cx="3419021" cy="419100"/>
            </a:xfrm>
            <a:prstGeom prst="rect">
              <a:avLst/>
            </a:prstGeom>
            <a:solidFill>
              <a:schemeClr val="lt1"/>
            </a:solidFill>
            <a:ln>
              <a:noFill/>
            </a:ln>
            <a:effectLst>
              <a:outerShdw blurRad="50800" dist="381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1" i="0" u="none" strike="noStrike" cap="none">
                  <a:solidFill>
                    <a:srgbClr val="3F3F3F"/>
                  </a:solidFill>
                  <a:latin typeface="Quattrocento Sans"/>
                  <a:ea typeface="Quattrocento Sans"/>
                  <a:cs typeface="Quattrocento Sans"/>
                  <a:sym typeface="Quattrocento Sans"/>
                </a:rPr>
                <a:t>Formazione di un Capitale futuro</a:t>
              </a:r>
              <a:endParaRPr/>
            </a:p>
          </p:txBody>
        </p:sp>
      </p:grpSp>
      <p:sp>
        <p:nvSpPr>
          <p:cNvPr id="124" name="Google Shape;124;p3"/>
          <p:cNvSpPr txBox="1"/>
          <p:nvPr/>
        </p:nvSpPr>
        <p:spPr>
          <a:xfrm>
            <a:off x="5980531" y="3547453"/>
            <a:ext cx="4829792" cy="11695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400"/>
              <a:buFont typeface="Arial"/>
              <a:buChar char="•"/>
            </a:pPr>
            <a:r>
              <a:rPr lang="it-IT" sz="1400" b="0" i="0" u="none" strike="noStrike" cap="none">
                <a:solidFill>
                  <a:schemeClr val="lt1"/>
                </a:solidFill>
                <a:latin typeface="Roboto"/>
                <a:ea typeface="Roboto"/>
                <a:cs typeface="Roboto"/>
                <a:sym typeface="Roboto"/>
              </a:rPr>
              <a:t>A prescindere dall'importo della rata, l’utente può scegliere la periodicità del versamento (mensile, trimestrale, semestrale o annuale), in base alle proprie disponibilità finanziarie e alle proprie esigenze di spesa futura.</a:t>
            </a:r>
            <a:endParaRPr/>
          </a:p>
        </p:txBody>
      </p:sp>
      <p:pic>
        <p:nvPicPr>
          <p:cNvPr id="125" name="Google Shape;125;p3"/>
          <p:cNvPicPr preferRelativeResize="0"/>
          <p:nvPr/>
        </p:nvPicPr>
        <p:blipFill rotWithShape="1">
          <a:blip r:embed="rId4">
            <a:alphaModFix/>
          </a:blip>
          <a:srcRect/>
          <a:stretch/>
        </p:blipFill>
        <p:spPr>
          <a:xfrm>
            <a:off x="57150" y="976"/>
            <a:ext cx="3191979" cy="1795488"/>
          </a:xfrm>
          <a:prstGeom prst="rect">
            <a:avLst/>
          </a:prstGeom>
          <a:noFill/>
          <a:ln>
            <a:noFill/>
          </a:ln>
        </p:spPr>
      </p:pic>
      <p:pic>
        <p:nvPicPr>
          <p:cNvPr id="126" name="Google Shape;126;p3"/>
          <p:cNvPicPr preferRelativeResize="0"/>
          <p:nvPr/>
        </p:nvPicPr>
        <p:blipFill rotWithShape="1">
          <a:blip r:embed="rId5">
            <a:alphaModFix/>
          </a:blip>
          <a:srcRect/>
          <a:stretch/>
        </p:blipFill>
        <p:spPr>
          <a:xfrm>
            <a:off x="9630247" y="385573"/>
            <a:ext cx="1943559" cy="681813"/>
          </a:xfrm>
          <a:prstGeom prst="rect">
            <a:avLst/>
          </a:prstGeom>
          <a:noFill/>
          <a:ln>
            <a:noFill/>
          </a:ln>
        </p:spPr>
      </p:pic>
      <p:sp>
        <p:nvSpPr>
          <p:cNvPr id="127" name="Google Shape;127;p3"/>
          <p:cNvSpPr txBox="1">
            <a:spLocks noGrp="1"/>
          </p:cNvSpPr>
          <p:nvPr>
            <p:ph type="ftr" idx="11"/>
          </p:nvPr>
        </p:nvSpPr>
        <p:spPr>
          <a:xfrm>
            <a:off x="4730129" y="6510338"/>
            <a:ext cx="7095159" cy="276225"/>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it-IT" b="1" u="sng">
                <a:solidFill>
                  <a:schemeClr val="dk1"/>
                </a:solidFill>
                <a:highlight>
                  <a:srgbClr val="C0C0C0"/>
                </a:highlight>
                <a:hlinkClick r:id="rId6">
                  <a:extLst>
                    <a:ext uri="{A12FA001-AC4F-418D-AE19-62706E023703}">
                      <ahyp:hlinkClr xmlns:ahyp="http://schemas.microsoft.com/office/drawing/2018/hyperlinkcolor" val="tx"/>
                    </a:ext>
                  </a:extLst>
                </a:hlinkClick>
              </a:rPr>
              <a:t>www.fin-studio.it</a:t>
            </a:r>
            <a:r>
              <a:rPr lang="it-IT" b="1">
                <a:solidFill>
                  <a:schemeClr val="dk1"/>
                </a:solidFill>
                <a:highlight>
                  <a:srgbClr val="C0C0C0"/>
                </a:highlight>
              </a:rPr>
              <a:t>      </a:t>
            </a:r>
            <a:r>
              <a:rPr lang="it-IT">
                <a:solidFill>
                  <a:schemeClr val="dk1"/>
                </a:solidFill>
                <a:highlight>
                  <a:srgbClr val="C0C0C0"/>
                </a:highlight>
              </a:rPr>
              <a:t>mail :</a:t>
            </a:r>
            <a:r>
              <a:rPr lang="it-IT">
                <a:highlight>
                  <a:srgbClr val="C0C0C0"/>
                </a:highlight>
              </a:rPr>
              <a:t> </a:t>
            </a:r>
            <a:r>
              <a:rPr lang="it-IT" b="1" u="sng">
                <a:solidFill>
                  <a:schemeClr val="dk1"/>
                </a:solidFill>
                <a:highlight>
                  <a:srgbClr val="C0C0C0"/>
                </a:highlight>
                <a:hlinkClick r:id="rId7">
                  <a:extLst>
                    <a:ext uri="{A12FA001-AC4F-418D-AE19-62706E023703}">
                      <ahyp:hlinkClr xmlns:ahyp="http://schemas.microsoft.com/office/drawing/2018/hyperlinkcolor" val="tx"/>
                    </a:ext>
                  </a:extLst>
                </a:hlinkClick>
              </a:rPr>
              <a:t>assistenza@fin-studio.it</a:t>
            </a:r>
            <a:r>
              <a:rPr lang="it-IT" b="1">
                <a:solidFill>
                  <a:schemeClr val="dk1"/>
                </a:solidFill>
                <a:highlight>
                  <a:srgbClr val="C0C0C0"/>
                </a:highlight>
              </a:rPr>
              <a:t>    Front Line </a:t>
            </a:r>
            <a:r>
              <a:rPr lang="it-IT">
                <a:highlight>
                  <a:srgbClr val="C0C0C0"/>
                </a:highlight>
              </a:rPr>
              <a:t>: </a:t>
            </a:r>
            <a:r>
              <a:rPr lang="it-IT" sz="1200" b="1">
                <a:solidFill>
                  <a:schemeClr val="dk1"/>
                </a:solidFill>
                <a:highlight>
                  <a:srgbClr val="C0C0C0"/>
                </a:highlight>
              </a:rPr>
              <a:t>+39 379 2431 637    +39  06 9292 8024 </a:t>
            </a:r>
            <a:endParaRPr>
              <a:solidFill>
                <a:schemeClr val="dk1"/>
              </a:solidFill>
              <a:highlight>
                <a:srgbClr val="C0C0C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 calcmode="lin" valueType="num">
                                      <p:cBhvr additive="base">
                                        <p:cTn id="17" dur="500"/>
                                        <p:tgtEl>
                                          <p:spTgt spid="1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500"/>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4942738" y="5508393"/>
            <a:ext cx="6101297" cy="711023"/>
          </a:xfrm>
          <a:prstGeom prst="roundRect">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134" name="Google Shape;134;p4"/>
          <p:cNvSpPr/>
          <p:nvPr/>
        </p:nvSpPr>
        <p:spPr>
          <a:xfrm>
            <a:off x="4942738" y="3978461"/>
            <a:ext cx="6101297" cy="1426543"/>
          </a:xfrm>
          <a:prstGeom prst="roundRect">
            <a:avLst>
              <a:gd name="adj" fmla="val 50000"/>
            </a:avLst>
          </a:prstGeom>
          <a:solidFill>
            <a:srgbClr val="FFC000"/>
          </a:solidFill>
          <a:ln>
            <a:noFill/>
          </a:ln>
        </p:spPr>
        <p:txBody>
          <a:bodyPr spcFirstLastPara="1" wrap="square" lIns="91425" tIns="45700" rIns="91425" bIns="45700" anchor="ctr" anchorCtr="0">
            <a:noAutofit/>
          </a:bodyPr>
          <a:lstStyle/>
          <a:p>
            <a:pPr marL="742950" marR="0" lvl="1" indent="-285750" algn="ctr" rtl="0">
              <a:spcBef>
                <a:spcPts val="0"/>
              </a:spcBef>
              <a:spcAft>
                <a:spcPts val="0"/>
              </a:spcAft>
              <a:buClr>
                <a:schemeClr val="lt1"/>
              </a:buClr>
              <a:buSzPts val="1400"/>
              <a:buFont typeface="Arial"/>
              <a:buChar char="•"/>
            </a:pPr>
            <a:r>
              <a:rPr lang="it-IT" sz="1400" b="0" i="0" u="none" strike="noStrike" cap="none">
                <a:solidFill>
                  <a:schemeClr val="lt1"/>
                </a:solidFill>
                <a:latin typeface="Roboto"/>
                <a:ea typeface="Roboto"/>
                <a:cs typeface="Roboto"/>
                <a:sym typeface="Roboto"/>
              </a:rPr>
              <a:t>All’inizio di ogni mese Fin-Studio provvede a comunicare    il </a:t>
            </a:r>
            <a:r>
              <a:rPr lang="it-IT" sz="1400" b="1" i="0" u="none" strike="noStrike" cap="none">
                <a:solidFill>
                  <a:schemeClr val="lt1"/>
                </a:solidFill>
                <a:latin typeface="Roboto"/>
                <a:ea typeface="Roboto"/>
                <a:cs typeface="Roboto"/>
                <a:sym typeface="Roboto"/>
              </a:rPr>
              <a:t>report</a:t>
            </a:r>
            <a:r>
              <a:rPr lang="it-IT" sz="1400" b="0" i="0" u="none" strike="noStrike" cap="none">
                <a:solidFill>
                  <a:schemeClr val="lt1"/>
                </a:solidFill>
                <a:latin typeface="Roboto"/>
                <a:ea typeface="Roboto"/>
                <a:cs typeface="Roboto"/>
                <a:sym typeface="Roboto"/>
              </a:rPr>
              <a:t> del modello attivato, con l’analisi e i commenti del suo </a:t>
            </a:r>
            <a:r>
              <a:rPr lang="it-IT" sz="1400" b="1" i="0" u="none" strike="noStrike" cap="none">
                <a:solidFill>
                  <a:schemeClr val="lt1"/>
                </a:solidFill>
                <a:latin typeface="Roboto"/>
                <a:ea typeface="Roboto"/>
                <a:cs typeface="Roboto"/>
                <a:sym typeface="Roboto"/>
              </a:rPr>
              <a:t>andamento relativo al mese precedente.</a:t>
            </a:r>
            <a:r>
              <a:rPr lang="it-IT" sz="1400" b="0" i="0" u="none" strike="noStrike" cap="none">
                <a:solidFill>
                  <a:schemeClr val="lt1"/>
                </a:solidFill>
                <a:latin typeface="Roboto"/>
                <a:ea typeface="Roboto"/>
                <a:cs typeface="Roboto"/>
                <a:sym typeface="Roboto"/>
              </a:rPr>
              <a:t> </a:t>
            </a:r>
            <a:r>
              <a:rPr lang="it-IT" sz="1400" b="1" i="0" u="none" strike="noStrike" cap="none">
                <a:solidFill>
                  <a:schemeClr val="lt1"/>
                </a:solidFill>
                <a:latin typeface="Roboto"/>
                <a:ea typeface="Roboto"/>
                <a:cs typeface="Roboto"/>
                <a:sym typeface="Roboto"/>
              </a:rPr>
              <a:t>Eventuali modifiche</a:t>
            </a:r>
            <a:r>
              <a:rPr lang="it-IT" sz="1400" b="0" i="0" u="none" strike="noStrike" cap="none">
                <a:solidFill>
                  <a:schemeClr val="lt1"/>
                </a:solidFill>
                <a:latin typeface="Roboto"/>
                <a:ea typeface="Roboto"/>
                <a:cs typeface="Roboto"/>
                <a:sym typeface="Roboto"/>
              </a:rPr>
              <a:t> apportate al modello saranno comunicate nel report stesso o via SMS\Email se urgenti</a:t>
            </a:r>
            <a:endParaRPr/>
          </a:p>
          <a:p>
            <a:pPr marL="0" marR="0" lvl="0" indent="0" algn="ctr" rtl="0">
              <a:spcBef>
                <a:spcPts val="600"/>
              </a:spcBef>
              <a:spcAft>
                <a:spcPts val="0"/>
              </a:spcAft>
              <a:buNone/>
            </a:pPr>
            <a:endParaRPr sz="1400" b="1" i="0" u="none" strike="noStrike" cap="none">
              <a:solidFill>
                <a:schemeClr val="lt1"/>
              </a:solidFill>
              <a:latin typeface="Century Gothic"/>
              <a:ea typeface="Century Gothic"/>
              <a:cs typeface="Century Gothic"/>
              <a:sym typeface="Century Gothic"/>
            </a:endParaRPr>
          </a:p>
        </p:txBody>
      </p:sp>
      <p:sp>
        <p:nvSpPr>
          <p:cNvPr id="135" name="Google Shape;135;p4"/>
          <p:cNvSpPr/>
          <p:nvPr/>
        </p:nvSpPr>
        <p:spPr>
          <a:xfrm>
            <a:off x="4942738" y="1484001"/>
            <a:ext cx="6101297" cy="2361935"/>
          </a:xfrm>
          <a:prstGeom prst="roundRect">
            <a:avLst>
              <a:gd name="adj" fmla="val 50000"/>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i="0" u="none" strike="noStrike" cap="none">
              <a:solidFill>
                <a:schemeClr val="lt1"/>
              </a:solidFill>
              <a:latin typeface="Century Gothic"/>
              <a:ea typeface="Century Gothic"/>
              <a:cs typeface="Century Gothic"/>
              <a:sym typeface="Century Gothic"/>
            </a:endParaRPr>
          </a:p>
        </p:txBody>
      </p:sp>
      <p:sp>
        <p:nvSpPr>
          <p:cNvPr id="136" name="Google Shape;136;p4"/>
          <p:cNvSpPr txBox="1">
            <a:spLocks noGrp="1"/>
          </p:cNvSpPr>
          <p:nvPr>
            <p:ph type="title"/>
          </p:nvPr>
        </p:nvSpPr>
        <p:spPr>
          <a:xfrm>
            <a:off x="838200" y="525818"/>
            <a:ext cx="10515600" cy="49859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3F3F3F"/>
              </a:buClr>
              <a:buSzPts val="3600"/>
              <a:buFont typeface="Century Gothic"/>
              <a:buNone/>
            </a:pPr>
            <a:r>
              <a:rPr lang="it-IT"/>
              <a:t>MODELLO INVESTIMENTO</a:t>
            </a:r>
            <a:endParaRPr/>
          </a:p>
        </p:txBody>
      </p:sp>
      <p:sp>
        <p:nvSpPr>
          <p:cNvPr id="137" name="Google Shape;137;p4"/>
          <p:cNvSpPr/>
          <p:nvPr/>
        </p:nvSpPr>
        <p:spPr>
          <a:xfrm rot="-5400000" flipH="1">
            <a:off x="3031392" y="3398122"/>
            <a:ext cx="4635087" cy="806859"/>
          </a:xfrm>
          <a:prstGeom prst="rect">
            <a:avLst/>
          </a:prstGeom>
          <a:solidFill>
            <a:schemeClr val="lt1"/>
          </a:solidFill>
          <a:ln>
            <a:noFill/>
          </a:ln>
          <a:effectLst>
            <a:outerShdw blurRad="152400" dist="25400" algn="l" rotWithShape="0">
              <a:srgbClr val="000000">
                <a:alpha val="1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8" name="Google Shape;138;p4"/>
          <p:cNvSpPr/>
          <p:nvPr/>
        </p:nvSpPr>
        <p:spPr>
          <a:xfrm rot="-5400000" flipH="1">
            <a:off x="3028618" y="3398121"/>
            <a:ext cx="4635094" cy="806853"/>
          </a:xfrm>
          <a:prstGeom prst="rect">
            <a:avLst/>
          </a:prstGeom>
          <a:solidFill>
            <a:schemeClr val="lt1"/>
          </a:solidFill>
          <a:ln>
            <a:noFill/>
          </a:ln>
          <a:effectLst>
            <a:outerShdw blurRad="177800" dist="50800" dir="10800000" algn="r" rotWithShape="0">
              <a:srgbClr val="000000">
                <a:alpha val="1882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39" name="Google Shape;139;p4"/>
          <p:cNvSpPr/>
          <p:nvPr/>
        </p:nvSpPr>
        <p:spPr>
          <a:xfrm rot="-5400000" flipH="1">
            <a:off x="2770102" y="3414166"/>
            <a:ext cx="5152128" cy="8068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40" name="Google Shape;140;p4"/>
          <p:cNvSpPr txBox="1"/>
          <p:nvPr/>
        </p:nvSpPr>
        <p:spPr>
          <a:xfrm>
            <a:off x="5952161" y="1794953"/>
            <a:ext cx="4706313" cy="1938992"/>
          </a:xfrm>
          <a:prstGeom prst="rect">
            <a:avLst/>
          </a:prstGeom>
          <a:noFill/>
          <a:ln>
            <a:noFill/>
          </a:ln>
        </p:spPr>
        <p:txBody>
          <a:bodyPr spcFirstLastPara="1" wrap="square" lIns="0" tIns="0" rIns="0" bIns="0" anchor="ctr" anchorCtr="0">
            <a:spAutoFit/>
          </a:bodyPr>
          <a:lstStyle/>
          <a:p>
            <a:pPr marL="285750" marR="0" lvl="0" indent="-285750" algn="l" rtl="0">
              <a:spcBef>
                <a:spcPts val="0"/>
              </a:spcBef>
              <a:spcAft>
                <a:spcPts val="0"/>
              </a:spcAft>
              <a:buClr>
                <a:schemeClr val="lt1"/>
              </a:buClr>
              <a:buSzPts val="1400"/>
              <a:buFont typeface="Arial"/>
              <a:buChar char="•"/>
            </a:pPr>
            <a:r>
              <a:rPr lang="it-IT" sz="1400" b="0" i="0" u="none" strike="noStrike" cap="none">
                <a:solidFill>
                  <a:schemeClr val="lt1"/>
                </a:solidFill>
                <a:latin typeface="Roboto"/>
                <a:ea typeface="Roboto"/>
                <a:cs typeface="Roboto"/>
                <a:sym typeface="Roboto"/>
              </a:rPr>
              <a:t>ll modello è stato ideato per la </a:t>
            </a:r>
            <a:r>
              <a:rPr lang="it-IT" sz="1400" b="1" i="0" u="none" strike="noStrike" cap="none">
                <a:solidFill>
                  <a:schemeClr val="lt1"/>
                </a:solidFill>
                <a:latin typeface="Roboto"/>
                <a:ea typeface="Roboto"/>
                <a:cs typeface="Roboto"/>
                <a:sym typeface="Roboto"/>
              </a:rPr>
              <a:t>crescita</a:t>
            </a:r>
            <a:r>
              <a:rPr lang="it-IT" sz="1400" b="0" i="0" u="none" strike="noStrike" cap="none">
                <a:solidFill>
                  <a:schemeClr val="lt1"/>
                </a:solidFill>
                <a:latin typeface="Roboto"/>
                <a:ea typeface="Roboto"/>
                <a:cs typeface="Roboto"/>
                <a:sym typeface="Roboto"/>
              </a:rPr>
              <a:t> del proprio capitale, cogliendo le varie opportunità che il mercato presenta nel corso del tempo.</a:t>
            </a:r>
            <a:br>
              <a:rPr lang="it-IT" sz="1400" b="0" i="0" u="none" strike="noStrike" cap="none">
                <a:solidFill>
                  <a:schemeClr val="lt1"/>
                </a:solidFill>
                <a:latin typeface="Quattrocento Sans"/>
                <a:ea typeface="Quattrocento Sans"/>
                <a:cs typeface="Quattrocento Sans"/>
                <a:sym typeface="Quattrocento Sans"/>
              </a:rPr>
            </a:br>
            <a:r>
              <a:rPr lang="it-IT" sz="1400" b="0" i="0" u="none" strike="noStrike" cap="none">
                <a:solidFill>
                  <a:schemeClr val="lt1"/>
                </a:solidFill>
                <a:latin typeface="Roboto"/>
                <a:ea typeface="Roboto"/>
                <a:cs typeface="Roboto"/>
                <a:sym typeface="Roboto"/>
              </a:rPr>
              <a:t>Sono stati definiti vari modelli sulla base di tre dimensioni di patrimonio </a:t>
            </a:r>
            <a:r>
              <a:rPr lang="it-IT" sz="1400" b="1" i="0" u="none" strike="noStrike" cap="none">
                <a:solidFill>
                  <a:schemeClr val="lt1"/>
                </a:solidFill>
                <a:latin typeface="Roboto"/>
                <a:ea typeface="Roboto"/>
                <a:cs typeface="Roboto"/>
                <a:sym typeface="Roboto"/>
              </a:rPr>
              <a:t>SMALL, MEDIUM e LARGE</a:t>
            </a:r>
            <a:r>
              <a:rPr lang="it-IT" sz="1400" b="0" i="0" u="none" strike="noStrike" cap="none">
                <a:solidFill>
                  <a:schemeClr val="lt1"/>
                </a:solidFill>
                <a:latin typeface="Roboto"/>
                <a:ea typeface="Roboto"/>
                <a:cs typeface="Roboto"/>
                <a:sym typeface="Roboto"/>
              </a:rPr>
              <a:t> con ognuna tre assi temporali tipici, definiti </a:t>
            </a:r>
            <a:r>
              <a:rPr lang="it-IT" sz="1400" b="1" i="0" u="none" strike="noStrike" cap="none">
                <a:solidFill>
                  <a:schemeClr val="lt1"/>
                </a:solidFill>
                <a:latin typeface="Roboto"/>
                <a:ea typeface="Roboto"/>
                <a:cs typeface="Roboto"/>
                <a:sym typeface="Roboto"/>
              </a:rPr>
              <a:t>BRONZE, SILVER e GOLD</a:t>
            </a:r>
            <a:r>
              <a:rPr lang="it-IT" sz="1400" b="0" i="0" u="none" strike="noStrike" cap="none">
                <a:solidFill>
                  <a:schemeClr val="lt1"/>
                </a:solidFill>
                <a:latin typeface="Roboto"/>
                <a:ea typeface="Roboto"/>
                <a:cs typeface="Roboto"/>
                <a:sym typeface="Roboto"/>
              </a:rPr>
              <a:t>, rispettivamente connotate da diversi gradi di sensibilità all'andamento dei mercati.</a:t>
            </a:r>
            <a:endParaRPr/>
          </a:p>
        </p:txBody>
      </p:sp>
      <p:sp>
        <p:nvSpPr>
          <p:cNvPr id="141" name="Google Shape;141;p4"/>
          <p:cNvSpPr txBox="1"/>
          <p:nvPr/>
        </p:nvSpPr>
        <p:spPr>
          <a:xfrm>
            <a:off x="5770476" y="5695298"/>
            <a:ext cx="5069682" cy="261610"/>
          </a:xfrm>
          <a:prstGeom prst="rect">
            <a:avLst/>
          </a:prstGeom>
          <a:noFill/>
          <a:ln>
            <a:noFill/>
          </a:ln>
        </p:spPr>
        <p:txBody>
          <a:bodyPr spcFirstLastPara="1" wrap="square" lIns="91425" tIns="45700" rIns="91425" bIns="45700" anchor="t" anchorCtr="0">
            <a:spAutoFit/>
          </a:bodyPr>
          <a:lstStyle/>
          <a:p>
            <a:pPr marL="171450" marR="0" lvl="0" indent="-171450" algn="ctr" rtl="0">
              <a:spcBef>
                <a:spcPts val="0"/>
              </a:spcBef>
              <a:spcAft>
                <a:spcPts val="0"/>
              </a:spcAft>
              <a:buClr>
                <a:schemeClr val="lt1"/>
              </a:buClr>
              <a:buSzPts val="1100"/>
              <a:buFont typeface="Arial"/>
              <a:buChar char="•"/>
            </a:pPr>
            <a:r>
              <a:rPr lang="it-IT" sz="1100" b="1" i="0" u="sng" strike="noStrike" cap="none">
                <a:solidFill>
                  <a:schemeClr val="lt1"/>
                </a:solid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FIN-STUDIO: RICERCA, ANALISI, STUDIO MERCATI FINANZIARI - Modelli</a:t>
            </a:r>
            <a:endParaRPr sz="1100" b="1" i="0" u="none" strike="noStrike" cap="none">
              <a:solidFill>
                <a:schemeClr val="lt1"/>
              </a:solidFill>
              <a:latin typeface="Quattrocento Sans"/>
              <a:ea typeface="Quattrocento Sans"/>
              <a:cs typeface="Quattrocento Sans"/>
              <a:sym typeface="Quattrocento Sans"/>
            </a:endParaRPr>
          </a:p>
        </p:txBody>
      </p:sp>
      <p:sp>
        <p:nvSpPr>
          <p:cNvPr id="142" name="Google Shape;142;p4"/>
          <p:cNvSpPr/>
          <p:nvPr/>
        </p:nvSpPr>
        <p:spPr>
          <a:xfrm>
            <a:off x="660720" y="2757850"/>
            <a:ext cx="3419021" cy="179548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3600" b="1" i="0" u="none" strike="noStrike" cap="none">
                <a:solidFill>
                  <a:schemeClr val="lt1"/>
                </a:solidFill>
                <a:latin typeface="Century Gothic"/>
                <a:ea typeface="Century Gothic"/>
                <a:cs typeface="Century Gothic"/>
                <a:sym typeface="Century Gothic"/>
              </a:rPr>
              <a:t>Investimento </a:t>
            </a:r>
            <a:endParaRPr/>
          </a:p>
        </p:txBody>
      </p:sp>
      <p:sp>
        <p:nvSpPr>
          <p:cNvPr id="143" name="Google Shape;143;p4"/>
          <p:cNvSpPr/>
          <p:nvPr/>
        </p:nvSpPr>
        <p:spPr>
          <a:xfrm>
            <a:off x="660720" y="4553338"/>
            <a:ext cx="3419021" cy="419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a:solidFill>
                  <a:srgbClr val="3F3F3F"/>
                </a:solidFill>
                <a:latin typeface="Quattrocento Sans"/>
                <a:ea typeface="Quattrocento Sans"/>
                <a:cs typeface="Quattrocento Sans"/>
                <a:sym typeface="Quattrocento Sans"/>
              </a:rPr>
              <a:t> </a:t>
            </a:r>
            <a:r>
              <a:rPr lang="it-IT" sz="1800" b="1" i="0" u="none" strike="noStrike" cap="none">
                <a:solidFill>
                  <a:srgbClr val="3F3F3F"/>
                </a:solidFill>
                <a:latin typeface="Quattrocento Sans"/>
                <a:ea typeface="Quattrocento Sans"/>
                <a:cs typeface="Quattrocento Sans"/>
                <a:sym typeface="Quattrocento Sans"/>
              </a:rPr>
              <a:t>Crescita del proprio Capitale </a:t>
            </a:r>
            <a:endParaRPr/>
          </a:p>
        </p:txBody>
      </p:sp>
      <p:pic>
        <p:nvPicPr>
          <p:cNvPr id="144" name="Google Shape;144;p4"/>
          <p:cNvPicPr preferRelativeResize="0"/>
          <p:nvPr/>
        </p:nvPicPr>
        <p:blipFill rotWithShape="1">
          <a:blip r:embed="rId4">
            <a:alphaModFix/>
          </a:blip>
          <a:srcRect/>
          <a:stretch/>
        </p:blipFill>
        <p:spPr>
          <a:xfrm>
            <a:off x="57150" y="976"/>
            <a:ext cx="3191979" cy="1795488"/>
          </a:xfrm>
          <a:prstGeom prst="rect">
            <a:avLst/>
          </a:prstGeom>
          <a:noFill/>
          <a:ln>
            <a:noFill/>
          </a:ln>
        </p:spPr>
      </p:pic>
      <p:pic>
        <p:nvPicPr>
          <p:cNvPr id="145" name="Google Shape;145;p4"/>
          <p:cNvPicPr preferRelativeResize="0"/>
          <p:nvPr/>
        </p:nvPicPr>
        <p:blipFill rotWithShape="1">
          <a:blip r:embed="rId5">
            <a:alphaModFix/>
          </a:blip>
          <a:srcRect/>
          <a:stretch/>
        </p:blipFill>
        <p:spPr>
          <a:xfrm>
            <a:off x="9623371" y="409587"/>
            <a:ext cx="1943559" cy="681813"/>
          </a:xfrm>
          <a:prstGeom prst="rect">
            <a:avLst/>
          </a:prstGeom>
          <a:noFill/>
          <a:ln>
            <a:noFill/>
          </a:ln>
        </p:spPr>
      </p:pic>
      <p:sp>
        <p:nvSpPr>
          <p:cNvPr id="146" name="Google Shape;146;p4"/>
          <p:cNvSpPr txBox="1">
            <a:spLocks noGrp="1"/>
          </p:cNvSpPr>
          <p:nvPr>
            <p:ph type="ftr" idx="11"/>
          </p:nvPr>
        </p:nvSpPr>
        <p:spPr>
          <a:xfrm>
            <a:off x="4764505" y="6510338"/>
            <a:ext cx="7060783" cy="276225"/>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it-IT" b="1" u="sng">
                <a:solidFill>
                  <a:schemeClr val="dk1"/>
                </a:solidFill>
                <a:highlight>
                  <a:srgbClr val="C0C0C0"/>
                </a:highlight>
                <a:hlinkClick r:id="rId6">
                  <a:extLst>
                    <a:ext uri="{A12FA001-AC4F-418D-AE19-62706E023703}">
                      <ahyp:hlinkClr xmlns:ahyp="http://schemas.microsoft.com/office/drawing/2018/hyperlinkcolor" val="tx"/>
                    </a:ext>
                  </a:extLst>
                </a:hlinkClick>
              </a:rPr>
              <a:t>www.fin-studio.it</a:t>
            </a:r>
            <a:r>
              <a:rPr lang="it-IT" b="1">
                <a:solidFill>
                  <a:schemeClr val="dk1"/>
                </a:solidFill>
                <a:highlight>
                  <a:srgbClr val="C0C0C0"/>
                </a:highlight>
              </a:rPr>
              <a:t>      </a:t>
            </a:r>
            <a:r>
              <a:rPr lang="it-IT">
                <a:solidFill>
                  <a:schemeClr val="dk1"/>
                </a:solidFill>
                <a:highlight>
                  <a:srgbClr val="C0C0C0"/>
                </a:highlight>
              </a:rPr>
              <a:t>mail :</a:t>
            </a:r>
            <a:r>
              <a:rPr lang="it-IT">
                <a:highlight>
                  <a:srgbClr val="C0C0C0"/>
                </a:highlight>
              </a:rPr>
              <a:t> </a:t>
            </a:r>
            <a:r>
              <a:rPr lang="it-IT" b="1" u="sng">
                <a:solidFill>
                  <a:schemeClr val="dk1"/>
                </a:solidFill>
                <a:highlight>
                  <a:srgbClr val="C0C0C0"/>
                </a:highlight>
                <a:hlinkClick r:id="rId7">
                  <a:extLst>
                    <a:ext uri="{A12FA001-AC4F-418D-AE19-62706E023703}">
                      <ahyp:hlinkClr xmlns:ahyp="http://schemas.microsoft.com/office/drawing/2018/hyperlinkcolor" val="tx"/>
                    </a:ext>
                  </a:extLst>
                </a:hlinkClick>
              </a:rPr>
              <a:t>assistenza@fin-studio.it</a:t>
            </a:r>
            <a:r>
              <a:rPr lang="it-IT" b="1">
                <a:solidFill>
                  <a:schemeClr val="dk1"/>
                </a:solidFill>
                <a:highlight>
                  <a:srgbClr val="C0C0C0"/>
                </a:highlight>
              </a:rPr>
              <a:t>    Front Line </a:t>
            </a:r>
            <a:r>
              <a:rPr lang="it-IT">
                <a:highlight>
                  <a:srgbClr val="C0C0C0"/>
                </a:highlight>
              </a:rPr>
              <a:t>: </a:t>
            </a:r>
            <a:r>
              <a:rPr lang="it-IT" sz="1200" b="1">
                <a:solidFill>
                  <a:schemeClr val="dk1"/>
                </a:solidFill>
                <a:highlight>
                  <a:srgbClr val="C0C0C0"/>
                </a:highlight>
              </a:rPr>
              <a:t>+39 379 2431 637    +39  06 9292 8024 </a:t>
            </a:r>
            <a:endParaRPr>
              <a:solidFill>
                <a:schemeClr val="dk1"/>
              </a:solidFill>
              <a:highlight>
                <a:srgbClr val="C0C0C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500"/>
                                        <p:tgtEl>
                                          <p:spTgt spid="14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anim calcmode="lin" valueType="num">
                                      <p:cBhvr additive="base">
                                        <p:cTn id="15" dur="500"/>
                                        <p:tgtEl>
                                          <p:spTgt spid="13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4"/>
                                        </p:tgtEl>
                                        <p:attrNameLst>
                                          <p:attrName>style.visibility</p:attrName>
                                        </p:attrNameLst>
                                      </p:cBhvr>
                                      <p:to>
                                        <p:strVal val="visible"/>
                                      </p:to>
                                    </p:set>
                                    <p:anim calcmode="lin" valueType="num">
                                      <p:cBhvr additive="base">
                                        <p:cTn id="20" dur="500"/>
                                        <p:tgtEl>
                                          <p:spTgt spid="1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additive="base">
                                        <p:cTn id="25" dur="5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graphicFrame>
        <p:nvGraphicFramePr>
          <p:cNvPr id="152" name="Google Shape;152;p5" descr="Questo è un grafico."/>
          <p:cNvGraphicFramePr/>
          <p:nvPr/>
        </p:nvGraphicFramePr>
        <p:xfrm>
          <a:off x="434186" y="2324866"/>
          <a:ext cx="6254275" cy="3347885"/>
        </p:xfrm>
        <a:graphic>
          <a:graphicData uri="http://schemas.openxmlformats.org/drawingml/2006/chart">
            <c:chart xmlns:c="http://schemas.openxmlformats.org/drawingml/2006/chart" xmlns:r="http://schemas.openxmlformats.org/officeDocument/2006/relationships" r:id="rId3"/>
          </a:graphicData>
        </a:graphic>
      </p:graphicFrame>
      <p:sp>
        <p:nvSpPr>
          <p:cNvPr id="153" name="Google Shape;153;p5"/>
          <p:cNvSpPr/>
          <p:nvPr/>
        </p:nvSpPr>
        <p:spPr>
          <a:xfrm>
            <a:off x="304801" y="1658178"/>
            <a:ext cx="6513044" cy="4352915"/>
          </a:xfrm>
          <a:prstGeom prst="rect">
            <a:avLst/>
          </a:prstGeom>
          <a:noFill/>
          <a:ln w="12700" cap="flat" cmpd="sng">
            <a:solidFill>
              <a:srgbClr val="CE29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54" name="Google Shape;154;p5"/>
          <p:cNvSpPr/>
          <p:nvPr/>
        </p:nvSpPr>
        <p:spPr>
          <a:xfrm>
            <a:off x="7156776" y="3223140"/>
            <a:ext cx="482603" cy="482603"/>
          </a:xfrm>
          <a:prstGeom prst="ellipse">
            <a:avLst/>
          </a:prstGeom>
          <a:solidFill>
            <a:srgbClr val="CE295E"/>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55" name="Google Shape;155;p5"/>
          <p:cNvSpPr txBox="1"/>
          <p:nvPr/>
        </p:nvSpPr>
        <p:spPr>
          <a:xfrm>
            <a:off x="7806392" y="3341398"/>
            <a:ext cx="2762771" cy="215444"/>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it-IT" sz="1400" b="0" i="0" u="none" strike="noStrike" cap="none">
                <a:solidFill>
                  <a:srgbClr val="3F3F3F"/>
                </a:solidFill>
                <a:latin typeface="Quattrocento Sans"/>
                <a:ea typeface="Quattrocento Sans"/>
                <a:cs typeface="Quattrocento Sans"/>
                <a:sym typeface="Quattrocento Sans"/>
              </a:rPr>
              <a:t>Percorsi formativi – FAQ - Tutorial</a:t>
            </a:r>
            <a:endParaRPr/>
          </a:p>
        </p:txBody>
      </p:sp>
      <p:sp>
        <p:nvSpPr>
          <p:cNvPr id="156" name="Google Shape;156;p5"/>
          <p:cNvSpPr txBox="1"/>
          <p:nvPr/>
        </p:nvSpPr>
        <p:spPr>
          <a:xfrm>
            <a:off x="7806393" y="3971814"/>
            <a:ext cx="2223432" cy="215444"/>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it-IT" sz="1400" b="0" i="0" u="none" strike="noStrike" cap="none">
                <a:solidFill>
                  <a:srgbClr val="3F3F3F"/>
                </a:solidFill>
                <a:latin typeface="Quattrocento Sans"/>
                <a:ea typeface="Quattrocento Sans"/>
                <a:cs typeface="Quattrocento Sans"/>
                <a:sym typeface="Quattrocento Sans"/>
              </a:rPr>
              <a:t>Simulatori PAC – Applicazioni </a:t>
            </a:r>
            <a:endParaRPr/>
          </a:p>
        </p:txBody>
      </p:sp>
      <p:sp>
        <p:nvSpPr>
          <p:cNvPr id="157" name="Google Shape;157;p5"/>
          <p:cNvSpPr txBox="1"/>
          <p:nvPr/>
        </p:nvSpPr>
        <p:spPr>
          <a:xfrm>
            <a:off x="7806393" y="4664186"/>
            <a:ext cx="2223432" cy="215444"/>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it-IT" sz="1400" b="0" i="0" u="none" strike="noStrike" cap="none">
                <a:solidFill>
                  <a:srgbClr val="3F3F3F"/>
                </a:solidFill>
                <a:latin typeface="Quattrocento Sans"/>
                <a:ea typeface="Quattrocento Sans"/>
                <a:cs typeface="Quattrocento Sans"/>
                <a:sym typeface="Quattrocento Sans"/>
              </a:rPr>
              <a:t>Andamento Modelli </a:t>
            </a:r>
            <a:endParaRPr/>
          </a:p>
        </p:txBody>
      </p:sp>
      <p:sp>
        <p:nvSpPr>
          <p:cNvPr id="158" name="Google Shape;158;p5"/>
          <p:cNvSpPr txBox="1"/>
          <p:nvPr/>
        </p:nvSpPr>
        <p:spPr>
          <a:xfrm>
            <a:off x="7806392" y="5375864"/>
            <a:ext cx="3455165" cy="215444"/>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it-IT" sz="1400" b="0" i="0" u="none" strike="noStrike" cap="none">
                <a:solidFill>
                  <a:srgbClr val="3F3F3F"/>
                </a:solidFill>
                <a:latin typeface="Quattrocento Sans"/>
                <a:ea typeface="Quattrocento Sans"/>
                <a:cs typeface="Quattrocento Sans"/>
                <a:sym typeface="Quattrocento Sans"/>
              </a:rPr>
              <a:t>Documentazione – Reportistica - Notifiche</a:t>
            </a:r>
            <a:endParaRPr/>
          </a:p>
        </p:txBody>
      </p:sp>
      <p:sp>
        <p:nvSpPr>
          <p:cNvPr id="159" name="Google Shape;159;p5"/>
          <p:cNvSpPr/>
          <p:nvPr/>
        </p:nvSpPr>
        <p:spPr>
          <a:xfrm>
            <a:off x="7147282" y="3871472"/>
            <a:ext cx="482603" cy="482603"/>
          </a:xfrm>
          <a:prstGeom prst="ellipse">
            <a:avLst/>
          </a:prstGeom>
          <a:solidFill>
            <a:srgbClr val="CE295E"/>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0" name="Google Shape;160;p5"/>
          <p:cNvSpPr/>
          <p:nvPr/>
        </p:nvSpPr>
        <p:spPr>
          <a:xfrm>
            <a:off x="7147282" y="4566553"/>
            <a:ext cx="482603" cy="482603"/>
          </a:xfrm>
          <a:prstGeom prst="ellipse">
            <a:avLst/>
          </a:prstGeom>
          <a:solidFill>
            <a:srgbClr val="CE295E"/>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61" name="Google Shape;161;p5"/>
          <p:cNvSpPr/>
          <p:nvPr/>
        </p:nvSpPr>
        <p:spPr>
          <a:xfrm>
            <a:off x="7147282" y="5236976"/>
            <a:ext cx="482603" cy="482603"/>
          </a:xfrm>
          <a:prstGeom prst="ellipse">
            <a:avLst/>
          </a:prstGeom>
          <a:solidFill>
            <a:srgbClr val="CE295E"/>
          </a:solidFill>
          <a:ln>
            <a:noFill/>
          </a:ln>
          <a:effectLst>
            <a:outerShdw blurRad="50800" dist="38100" dir="2700000" algn="t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62" name="Google Shape;162;p5" descr="Questa è un icona del denaro."/>
          <p:cNvGrpSpPr/>
          <p:nvPr/>
        </p:nvGrpSpPr>
        <p:grpSpPr>
          <a:xfrm>
            <a:off x="7306040" y="4029772"/>
            <a:ext cx="165086" cy="166002"/>
            <a:chOff x="7340467" y="3286760"/>
            <a:chExt cx="285750" cy="287338"/>
          </a:xfrm>
        </p:grpSpPr>
        <p:sp>
          <p:nvSpPr>
            <p:cNvPr id="163" name="Google Shape;163;p5"/>
            <p:cNvSpPr/>
            <p:nvPr/>
          </p:nvSpPr>
          <p:spPr>
            <a:xfrm>
              <a:off x="7340467" y="3286760"/>
              <a:ext cx="285750" cy="182563"/>
            </a:xfrm>
            <a:custGeom>
              <a:avLst/>
              <a:gdLst/>
              <a:ahLst/>
              <a:cxnLst/>
              <a:rect l="l" t="t" r="r" b="b"/>
              <a:pathLst>
                <a:path w="903" h="573" extrusionOk="0">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64" name="Google Shape;164;p5"/>
            <p:cNvSpPr/>
            <p:nvPr/>
          </p:nvSpPr>
          <p:spPr>
            <a:xfrm>
              <a:off x="7369042" y="3315335"/>
              <a:ext cx="228600" cy="125413"/>
            </a:xfrm>
            <a:custGeom>
              <a:avLst/>
              <a:gdLst/>
              <a:ahLst/>
              <a:cxnLst/>
              <a:rect l="l" t="t" r="r" b="b"/>
              <a:pathLst>
                <a:path w="723" h="392" extrusionOk="0">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65" name="Google Shape;165;p5"/>
            <p:cNvSpPr/>
            <p:nvPr/>
          </p:nvSpPr>
          <p:spPr>
            <a:xfrm>
              <a:off x="7349992" y="3540760"/>
              <a:ext cx="133350" cy="33338"/>
            </a:xfrm>
            <a:custGeom>
              <a:avLst/>
              <a:gdLst/>
              <a:ahLst/>
              <a:cxnLst/>
              <a:rect l="l" t="t" r="r" b="b"/>
              <a:pathLst>
                <a:path w="421" h="104" extrusionOk="0">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66" name="Google Shape;166;p5"/>
            <p:cNvSpPr/>
            <p:nvPr/>
          </p:nvSpPr>
          <p:spPr>
            <a:xfrm>
              <a:off x="7349992" y="3416935"/>
              <a:ext cx="133350" cy="28575"/>
            </a:xfrm>
            <a:custGeom>
              <a:avLst/>
              <a:gdLst/>
              <a:ahLst/>
              <a:cxnLst/>
              <a:rect l="l" t="t" r="r" b="b"/>
              <a:pathLst>
                <a:path w="420" h="90" extrusionOk="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67" name="Google Shape;167;p5"/>
            <p:cNvSpPr/>
            <p:nvPr/>
          </p:nvSpPr>
          <p:spPr>
            <a:xfrm>
              <a:off x="7349992" y="3445510"/>
              <a:ext cx="133350" cy="23813"/>
            </a:xfrm>
            <a:custGeom>
              <a:avLst/>
              <a:gdLst/>
              <a:ahLst/>
              <a:cxnLst/>
              <a:rect l="l" t="t" r="r" b="b"/>
              <a:pathLst>
                <a:path w="421" h="75" extrusionOk="0">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68" name="Google Shape;168;p5"/>
            <p:cNvSpPr/>
            <p:nvPr/>
          </p:nvSpPr>
          <p:spPr>
            <a:xfrm>
              <a:off x="7349992" y="3516947"/>
              <a:ext cx="133350" cy="23813"/>
            </a:xfrm>
            <a:custGeom>
              <a:avLst/>
              <a:gdLst/>
              <a:ahLst/>
              <a:cxnLst/>
              <a:rect l="l" t="t" r="r" b="b"/>
              <a:pathLst>
                <a:path w="421" h="75" extrusionOk="0">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69" name="Google Shape;169;p5"/>
            <p:cNvSpPr/>
            <p:nvPr/>
          </p:nvSpPr>
          <p:spPr>
            <a:xfrm>
              <a:off x="7349992" y="3493135"/>
              <a:ext cx="133350" cy="23813"/>
            </a:xfrm>
            <a:custGeom>
              <a:avLst/>
              <a:gdLst/>
              <a:ahLst/>
              <a:cxnLst/>
              <a:rect l="l" t="t" r="r" b="b"/>
              <a:pathLst>
                <a:path w="421" h="75" extrusionOk="0">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70" name="Google Shape;170;p5"/>
            <p:cNvSpPr/>
            <p:nvPr/>
          </p:nvSpPr>
          <p:spPr>
            <a:xfrm>
              <a:off x="7349992" y="3469322"/>
              <a:ext cx="133350" cy="23813"/>
            </a:xfrm>
            <a:custGeom>
              <a:avLst/>
              <a:gdLst/>
              <a:ahLst/>
              <a:cxnLst/>
              <a:rect l="l" t="t" r="r" b="b"/>
              <a:pathLst>
                <a:path w="421" h="75" extrusionOk="0">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grpSp>
      <p:grpSp>
        <p:nvGrpSpPr>
          <p:cNvPr id="171" name="Google Shape;171;p5" descr="Questa è un icona di un grafico a torta. "/>
          <p:cNvGrpSpPr/>
          <p:nvPr/>
        </p:nvGrpSpPr>
        <p:grpSpPr>
          <a:xfrm>
            <a:off x="7280643" y="4699914"/>
            <a:ext cx="215881" cy="215881"/>
            <a:chOff x="4319588" y="4213225"/>
            <a:chExt cx="287338" cy="287338"/>
          </a:xfrm>
        </p:grpSpPr>
        <p:sp>
          <p:nvSpPr>
            <p:cNvPr id="172" name="Google Shape;172;p5"/>
            <p:cNvSpPr/>
            <p:nvPr/>
          </p:nvSpPr>
          <p:spPr>
            <a:xfrm>
              <a:off x="4471988" y="4213225"/>
              <a:ext cx="134938" cy="133350"/>
            </a:xfrm>
            <a:custGeom>
              <a:avLst/>
              <a:gdLst/>
              <a:ahLst/>
              <a:cxnLst/>
              <a:rect l="l" t="t" r="r" b="b"/>
              <a:pathLst>
                <a:path w="422" h="422" extrusionOk="0">
                  <a:moveTo>
                    <a:pt x="15" y="422"/>
                  </a:moveTo>
                  <a:lnTo>
                    <a:pt x="407" y="422"/>
                  </a:lnTo>
                  <a:lnTo>
                    <a:pt x="409" y="421"/>
                  </a:lnTo>
                  <a:lnTo>
                    <a:pt x="412" y="421"/>
                  </a:lnTo>
                  <a:lnTo>
                    <a:pt x="414" y="419"/>
                  </a:lnTo>
                  <a:lnTo>
                    <a:pt x="416" y="417"/>
                  </a:lnTo>
                  <a:lnTo>
                    <a:pt x="419" y="414"/>
                  </a:lnTo>
                  <a:lnTo>
                    <a:pt x="420" y="412"/>
                  </a:lnTo>
                  <a:lnTo>
                    <a:pt x="421" y="409"/>
                  </a:lnTo>
                  <a:lnTo>
                    <a:pt x="422" y="407"/>
                  </a:lnTo>
                  <a:lnTo>
                    <a:pt x="421" y="386"/>
                  </a:lnTo>
                  <a:lnTo>
                    <a:pt x="420" y="365"/>
                  </a:lnTo>
                  <a:lnTo>
                    <a:pt x="416" y="345"/>
                  </a:lnTo>
                  <a:lnTo>
                    <a:pt x="413" y="324"/>
                  </a:lnTo>
                  <a:lnTo>
                    <a:pt x="409" y="305"/>
                  </a:lnTo>
                  <a:lnTo>
                    <a:pt x="403" y="286"/>
                  </a:lnTo>
                  <a:lnTo>
                    <a:pt x="397" y="266"/>
                  </a:lnTo>
                  <a:lnTo>
                    <a:pt x="390" y="248"/>
                  </a:lnTo>
                  <a:lnTo>
                    <a:pt x="381" y="230"/>
                  </a:lnTo>
                  <a:lnTo>
                    <a:pt x="372" y="213"/>
                  </a:lnTo>
                  <a:lnTo>
                    <a:pt x="363" y="196"/>
                  </a:lnTo>
                  <a:lnTo>
                    <a:pt x="352" y="180"/>
                  </a:lnTo>
                  <a:lnTo>
                    <a:pt x="340" y="163"/>
                  </a:lnTo>
                  <a:lnTo>
                    <a:pt x="329" y="148"/>
                  </a:lnTo>
                  <a:lnTo>
                    <a:pt x="316" y="133"/>
                  </a:lnTo>
                  <a:lnTo>
                    <a:pt x="302" y="119"/>
                  </a:lnTo>
                  <a:lnTo>
                    <a:pt x="288" y="106"/>
                  </a:lnTo>
                  <a:lnTo>
                    <a:pt x="274" y="93"/>
                  </a:lnTo>
                  <a:lnTo>
                    <a:pt x="258" y="81"/>
                  </a:lnTo>
                  <a:lnTo>
                    <a:pt x="242" y="69"/>
                  </a:lnTo>
                  <a:lnTo>
                    <a:pt x="226" y="59"/>
                  </a:lnTo>
                  <a:lnTo>
                    <a:pt x="208" y="49"/>
                  </a:lnTo>
                  <a:lnTo>
                    <a:pt x="191" y="40"/>
                  </a:lnTo>
                  <a:lnTo>
                    <a:pt x="173" y="32"/>
                  </a:lnTo>
                  <a:lnTo>
                    <a:pt x="155" y="25"/>
                  </a:lnTo>
                  <a:lnTo>
                    <a:pt x="135" y="19"/>
                  </a:lnTo>
                  <a:lnTo>
                    <a:pt x="116" y="13"/>
                  </a:lnTo>
                  <a:lnTo>
                    <a:pt x="97" y="8"/>
                  </a:lnTo>
                  <a:lnTo>
                    <a:pt x="76" y="5"/>
                  </a:lnTo>
                  <a:lnTo>
                    <a:pt x="56" y="3"/>
                  </a:lnTo>
                  <a:lnTo>
                    <a:pt x="36" y="0"/>
                  </a:lnTo>
                  <a:lnTo>
                    <a:pt x="15" y="0"/>
                  </a:lnTo>
                  <a:lnTo>
                    <a:pt x="12" y="0"/>
                  </a:lnTo>
                  <a:lnTo>
                    <a:pt x="9" y="2"/>
                  </a:lnTo>
                  <a:lnTo>
                    <a:pt x="7" y="3"/>
                  </a:lnTo>
                  <a:lnTo>
                    <a:pt x="5" y="5"/>
                  </a:lnTo>
                  <a:lnTo>
                    <a:pt x="2" y="7"/>
                  </a:lnTo>
                  <a:lnTo>
                    <a:pt x="1" y="9"/>
                  </a:lnTo>
                  <a:lnTo>
                    <a:pt x="0" y="12"/>
                  </a:lnTo>
                  <a:lnTo>
                    <a:pt x="0" y="15"/>
                  </a:lnTo>
                  <a:lnTo>
                    <a:pt x="0" y="406"/>
                  </a:lnTo>
                  <a:lnTo>
                    <a:pt x="0" y="409"/>
                  </a:lnTo>
                  <a:lnTo>
                    <a:pt x="1" y="412"/>
                  </a:lnTo>
                  <a:lnTo>
                    <a:pt x="2" y="414"/>
                  </a:lnTo>
                  <a:lnTo>
                    <a:pt x="5" y="417"/>
                  </a:lnTo>
                  <a:lnTo>
                    <a:pt x="7" y="419"/>
                  </a:lnTo>
                  <a:lnTo>
                    <a:pt x="9" y="421"/>
                  </a:lnTo>
                  <a:lnTo>
                    <a:pt x="12" y="421"/>
                  </a:lnTo>
                  <a:lnTo>
                    <a:pt x="15" y="42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73" name="Google Shape;173;p5"/>
            <p:cNvSpPr/>
            <p:nvPr/>
          </p:nvSpPr>
          <p:spPr>
            <a:xfrm>
              <a:off x="4319588" y="4241800"/>
              <a:ext cx="220663" cy="258763"/>
            </a:xfrm>
            <a:custGeom>
              <a:avLst/>
              <a:gdLst/>
              <a:ahLst/>
              <a:cxnLst/>
              <a:rect l="l" t="t" r="r" b="b"/>
              <a:pathLst>
                <a:path w="698" h="813" extrusionOk="0">
                  <a:moveTo>
                    <a:pt x="421" y="400"/>
                  </a:moveTo>
                  <a:lnTo>
                    <a:pt x="421" y="15"/>
                  </a:lnTo>
                  <a:lnTo>
                    <a:pt x="421" y="11"/>
                  </a:lnTo>
                  <a:lnTo>
                    <a:pt x="420" y="8"/>
                  </a:lnTo>
                  <a:lnTo>
                    <a:pt x="419" y="6"/>
                  </a:lnTo>
                  <a:lnTo>
                    <a:pt x="417" y="4"/>
                  </a:lnTo>
                  <a:lnTo>
                    <a:pt x="415" y="2"/>
                  </a:lnTo>
                  <a:lnTo>
                    <a:pt x="413" y="1"/>
                  </a:lnTo>
                  <a:lnTo>
                    <a:pt x="409" y="0"/>
                  </a:lnTo>
                  <a:lnTo>
                    <a:pt x="406" y="0"/>
                  </a:lnTo>
                  <a:lnTo>
                    <a:pt x="386" y="0"/>
                  </a:lnTo>
                  <a:lnTo>
                    <a:pt x="365" y="2"/>
                  </a:lnTo>
                  <a:lnTo>
                    <a:pt x="345" y="4"/>
                  </a:lnTo>
                  <a:lnTo>
                    <a:pt x="325" y="8"/>
                  </a:lnTo>
                  <a:lnTo>
                    <a:pt x="305" y="12"/>
                  </a:lnTo>
                  <a:lnTo>
                    <a:pt x="286" y="18"/>
                  </a:lnTo>
                  <a:lnTo>
                    <a:pt x="267" y="24"/>
                  </a:lnTo>
                  <a:lnTo>
                    <a:pt x="249" y="32"/>
                  </a:lnTo>
                  <a:lnTo>
                    <a:pt x="230" y="39"/>
                  </a:lnTo>
                  <a:lnTo>
                    <a:pt x="213" y="49"/>
                  </a:lnTo>
                  <a:lnTo>
                    <a:pt x="196" y="59"/>
                  </a:lnTo>
                  <a:lnTo>
                    <a:pt x="180" y="69"/>
                  </a:lnTo>
                  <a:lnTo>
                    <a:pt x="164" y="80"/>
                  </a:lnTo>
                  <a:lnTo>
                    <a:pt x="148" y="92"/>
                  </a:lnTo>
                  <a:lnTo>
                    <a:pt x="134" y="105"/>
                  </a:lnTo>
                  <a:lnTo>
                    <a:pt x="120" y="119"/>
                  </a:lnTo>
                  <a:lnTo>
                    <a:pt x="106" y="133"/>
                  </a:lnTo>
                  <a:lnTo>
                    <a:pt x="93" y="148"/>
                  </a:lnTo>
                  <a:lnTo>
                    <a:pt x="81" y="163"/>
                  </a:lnTo>
                  <a:lnTo>
                    <a:pt x="69" y="179"/>
                  </a:lnTo>
                  <a:lnTo>
                    <a:pt x="59" y="195"/>
                  </a:lnTo>
                  <a:lnTo>
                    <a:pt x="49" y="212"/>
                  </a:lnTo>
                  <a:lnTo>
                    <a:pt x="40" y="230"/>
                  </a:lnTo>
                  <a:lnTo>
                    <a:pt x="32" y="247"/>
                  </a:lnTo>
                  <a:lnTo>
                    <a:pt x="24" y="267"/>
                  </a:lnTo>
                  <a:lnTo>
                    <a:pt x="19" y="285"/>
                  </a:lnTo>
                  <a:lnTo>
                    <a:pt x="13" y="304"/>
                  </a:lnTo>
                  <a:lnTo>
                    <a:pt x="8" y="325"/>
                  </a:lnTo>
                  <a:lnTo>
                    <a:pt x="5" y="344"/>
                  </a:lnTo>
                  <a:lnTo>
                    <a:pt x="2" y="364"/>
                  </a:lnTo>
                  <a:lnTo>
                    <a:pt x="1" y="385"/>
                  </a:lnTo>
                  <a:lnTo>
                    <a:pt x="0" y="406"/>
                  </a:lnTo>
                  <a:lnTo>
                    <a:pt x="1" y="426"/>
                  </a:lnTo>
                  <a:lnTo>
                    <a:pt x="2" y="447"/>
                  </a:lnTo>
                  <a:lnTo>
                    <a:pt x="5" y="467"/>
                  </a:lnTo>
                  <a:lnTo>
                    <a:pt x="8" y="488"/>
                  </a:lnTo>
                  <a:lnTo>
                    <a:pt x="13" y="507"/>
                  </a:lnTo>
                  <a:lnTo>
                    <a:pt x="19" y="526"/>
                  </a:lnTo>
                  <a:lnTo>
                    <a:pt x="24" y="546"/>
                  </a:lnTo>
                  <a:lnTo>
                    <a:pt x="32" y="564"/>
                  </a:lnTo>
                  <a:lnTo>
                    <a:pt x="40" y="582"/>
                  </a:lnTo>
                  <a:lnTo>
                    <a:pt x="49" y="599"/>
                  </a:lnTo>
                  <a:lnTo>
                    <a:pt x="59" y="616"/>
                  </a:lnTo>
                  <a:lnTo>
                    <a:pt x="69" y="633"/>
                  </a:lnTo>
                  <a:lnTo>
                    <a:pt x="81" y="649"/>
                  </a:lnTo>
                  <a:lnTo>
                    <a:pt x="93" y="665"/>
                  </a:lnTo>
                  <a:lnTo>
                    <a:pt x="106" y="679"/>
                  </a:lnTo>
                  <a:lnTo>
                    <a:pt x="120" y="694"/>
                  </a:lnTo>
                  <a:lnTo>
                    <a:pt x="134" y="706"/>
                  </a:lnTo>
                  <a:lnTo>
                    <a:pt x="148" y="719"/>
                  </a:lnTo>
                  <a:lnTo>
                    <a:pt x="164" y="731"/>
                  </a:lnTo>
                  <a:lnTo>
                    <a:pt x="180" y="743"/>
                  </a:lnTo>
                  <a:lnTo>
                    <a:pt x="196" y="754"/>
                  </a:lnTo>
                  <a:lnTo>
                    <a:pt x="213" y="763"/>
                  </a:lnTo>
                  <a:lnTo>
                    <a:pt x="230" y="772"/>
                  </a:lnTo>
                  <a:lnTo>
                    <a:pt x="249" y="780"/>
                  </a:lnTo>
                  <a:lnTo>
                    <a:pt x="267" y="788"/>
                  </a:lnTo>
                  <a:lnTo>
                    <a:pt x="286" y="794"/>
                  </a:lnTo>
                  <a:lnTo>
                    <a:pt x="305" y="800"/>
                  </a:lnTo>
                  <a:lnTo>
                    <a:pt x="325" y="804"/>
                  </a:lnTo>
                  <a:lnTo>
                    <a:pt x="345" y="807"/>
                  </a:lnTo>
                  <a:lnTo>
                    <a:pt x="365" y="810"/>
                  </a:lnTo>
                  <a:lnTo>
                    <a:pt x="386" y="812"/>
                  </a:lnTo>
                  <a:lnTo>
                    <a:pt x="406" y="813"/>
                  </a:lnTo>
                  <a:lnTo>
                    <a:pt x="427" y="812"/>
                  </a:lnTo>
                  <a:lnTo>
                    <a:pt x="447" y="810"/>
                  </a:lnTo>
                  <a:lnTo>
                    <a:pt x="467" y="808"/>
                  </a:lnTo>
                  <a:lnTo>
                    <a:pt x="487" y="804"/>
                  </a:lnTo>
                  <a:lnTo>
                    <a:pt x="506" y="800"/>
                  </a:lnTo>
                  <a:lnTo>
                    <a:pt x="525" y="794"/>
                  </a:lnTo>
                  <a:lnTo>
                    <a:pt x="543" y="789"/>
                  </a:lnTo>
                  <a:lnTo>
                    <a:pt x="562" y="782"/>
                  </a:lnTo>
                  <a:lnTo>
                    <a:pt x="580" y="774"/>
                  </a:lnTo>
                  <a:lnTo>
                    <a:pt x="598" y="764"/>
                  </a:lnTo>
                  <a:lnTo>
                    <a:pt x="615" y="755"/>
                  </a:lnTo>
                  <a:lnTo>
                    <a:pt x="632" y="744"/>
                  </a:lnTo>
                  <a:lnTo>
                    <a:pt x="649" y="733"/>
                  </a:lnTo>
                  <a:lnTo>
                    <a:pt x="664" y="720"/>
                  </a:lnTo>
                  <a:lnTo>
                    <a:pt x="680" y="707"/>
                  </a:lnTo>
                  <a:lnTo>
                    <a:pt x="694" y="694"/>
                  </a:lnTo>
                  <a:lnTo>
                    <a:pt x="696" y="691"/>
                  </a:lnTo>
                  <a:lnTo>
                    <a:pt x="697" y="688"/>
                  </a:lnTo>
                  <a:lnTo>
                    <a:pt x="698" y="686"/>
                  </a:lnTo>
                  <a:lnTo>
                    <a:pt x="698" y="683"/>
                  </a:lnTo>
                  <a:lnTo>
                    <a:pt x="698" y="680"/>
                  </a:lnTo>
                  <a:lnTo>
                    <a:pt x="697" y="676"/>
                  </a:lnTo>
                  <a:lnTo>
                    <a:pt x="696" y="674"/>
                  </a:lnTo>
                  <a:lnTo>
                    <a:pt x="694" y="672"/>
                  </a:lnTo>
                  <a:lnTo>
                    <a:pt x="421" y="4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sp>
          <p:nvSpPr>
            <p:cNvPr id="174" name="Google Shape;174;p5"/>
            <p:cNvSpPr/>
            <p:nvPr/>
          </p:nvSpPr>
          <p:spPr>
            <a:xfrm>
              <a:off x="4471988" y="4356100"/>
              <a:ext cx="134938" cy="98425"/>
            </a:xfrm>
            <a:custGeom>
              <a:avLst/>
              <a:gdLst/>
              <a:ahLst/>
              <a:cxnLst/>
              <a:rect l="l" t="t" r="r" b="b"/>
              <a:pathLst>
                <a:path w="422" h="307" extrusionOk="0">
                  <a:moveTo>
                    <a:pt x="407" y="0"/>
                  </a:moveTo>
                  <a:lnTo>
                    <a:pt x="15" y="0"/>
                  </a:lnTo>
                  <a:lnTo>
                    <a:pt x="11" y="0"/>
                  </a:lnTo>
                  <a:lnTo>
                    <a:pt x="7" y="2"/>
                  </a:lnTo>
                  <a:lnTo>
                    <a:pt x="4" y="5"/>
                  </a:lnTo>
                  <a:lnTo>
                    <a:pt x="1" y="9"/>
                  </a:lnTo>
                  <a:lnTo>
                    <a:pt x="0" y="13"/>
                  </a:lnTo>
                  <a:lnTo>
                    <a:pt x="0" y="17"/>
                  </a:lnTo>
                  <a:lnTo>
                    <a:pt x="1" y="21"/>
                  </a:lnTo>
                  <a:lnTo>
                    <a:pt x="5" y="26"/>
                  </a:lnTo>
                  <a:lnTo>
                    <a:pt x="281" y="303"/>
                  </a:lnTo>
                  <a:lnTo>
                    <a:pt x="283" y="304"/>
                  </a:lnTo>
                  <a:lnTo>
                    <a:pt x="286" y="306"/>
                  </a:lnTo>
                  <a:lnTo>
                    <a:pt x="289" y="306"/>
                  </a:lnTo>
                  <a:lnTo>
                    <a:pt x="292" y="307"/>
                  </a:lnTo>
                  <a:lnTo>
                    <a:pt x="294" y="306"/>
                  </a:lnTo>
                  <a:lnTo>
                    <a:pt x="297" y="306"/>
                  </a:lnTo>
                  <a:lnTo>
                    <a:pt x="300" y="304"/>
                  </a:lnTo>
                  <a:lnTo>
                    <a:pt x="303" y="303"/>
                  </a:lnTo>
                  <a:lnTo>
                    <a:pt x="317" y="288"/>
                  </a:lnTo>
                  <a:lnTo>
                    <a:pt x="330" y="272"/>
                  </a:lnTo>
                  <a:lnTo>
                    <a:pt x="341" y="256"/>
                  </a:lnTo>
                  <a:lnTo>
                    <a:pt x="353" y="240"/>
                  </a:lnTo>
                  <a:lnTo>
                    <a:pt x="364" y="223"/>
                  </a:lnTo>
                  <a:lnTo>
                    <a:pt x="374" y="206"/>
                  </a:lnTo>
                  <a:lnTo>
                    <a:pt x="382" y="189"/>
                  </a:lnTo>
                  <a:lnTo>
                    <a:pt x="391" y="171"/>
                  </a:lnTo>
                  <a:lnTo>
                    <a:pt x="398" y="152"/>
                  </a:lnTo>
                  <a:lnTo>
                    <a:pt x="404" y="133"/>
                  </a:lnTo>
                  <a:lnTo>
                    <a:pt x="409" y="114"/>
                  </a:lnTo>
                  <a:lnTo>
                    <a:pt x="413" y="94"/>
                  </a:lnTo>
                  <a:lnTo>
                    <a:pt x="416" y="75"/>
                  </a:lnTo>
                  <a:lnTo>
                    <a:pt x="420" y="55"/>
                  </a:lnTo>
                  <a:lnTo>
                    <a:pt x="421" y="35"/>
                  </a:lnTo>
                  <a:lnTo>
                    <a:pt x="422" y="15"/>
                  </a:lnTo>
                  <a:lnTo>
                    <a:pt x="421" y="12"/>
                  </a:lnTo>
                  <a:lnTo>
                    <a:pt x="420" y="9"/>
                  </a:lnTo>
                  <a:lnTo>
                    <a:pt x="419" y="6"/>
                  </a:lnTo>
                  <a:lnTo>
                    <a:pt x="416" y="4"/>
                  </a:lnTo>
                  <a:lnTo>
                    <a:pt x="414" y="2"/>
                  </a:lnTo>
                  <a:lnTo>
                    <a:pt x="412" y="1"/>
                  </a:lnTo>
                  <a:lnTo>
                    <a:pt x="409" y="0"/>
                  </a:lnTo>
                  <a:lnTo>
                    <a:pt x="407"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Quattrocento Sans"/>
                <a:ea typeface="Quattrocento Sans"/>
                <a:cs typeface="Quattrocento Sans"/>
                <a:sym typeface="Quattrocento Sans"/>
              </a:endParaRPr>
            </a:p>
          </p:txBody>
        </p:sp>
      </p:grpSp>
      <p:sp>
        <p:nvSpPr>
          <p:cNvPr id="175" name="Google Shape;175;p5"/>
          <p:cNvSpPr txBox="1"/>
          <p:nvPr/>
        </p:nvSpPr>
        <p:spPr>
          <a:xfrm>
            <a:off x="7184003" y="1949691"/>
            <a:ext cx="4537090" cy="107721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it-IT" sz="1400" b="0" i="0" u="none" strike="noStrike" cap="none">
                <a:solidFill>
                  <a:srgbClr val="3F3F3F"/>
                </a:solidFill>
                <a:latin typeface="Quattrocento Sans"/>
                <a:ea typeface="Quattrocento Sans"/>
                <a:cs typeface="Quattrocento Sans"/>
                <a:sym typeface="Quattrocento Sans"/>
              </a:rPr>
              <a:t>Fin-Studio mette a disposizione degli associati CAMPI un Area Riservata per poter monitorare l’andamento dei modelli scelti e interagire con il supporto clienti .</a:t>
            </a:r>
            <a:endParaRPr/>
          </a:p>
          <a:p>
            <a:pPr marL="0" marR="0" lvl="0" indent="0" algn="l" rtl="0">
              <a:spcBef>
                <a:spcPts val="0"/>
              </a:spcBef>
              <a:spcAft>
                <a:spcPts val="0"/>
              </a:spcAft>
              <a:buNone/>
            </a:pPr>
            <a:endParaRPr sz="1400" b="0" i="0" u="none" strike="noStrike" cap="none">
              <a:solidFill>
                <a:srgbClr val="3F3F3F"/>
              </a:solidFill>
              <a:latin typeface="Quattrocento Sans"/>
              <a:ea typeface="Quattrocento Sans"/>
              <a:cs typeface="Quattrocento Sans"/>
              <a:sym typeface="Quattrocento Sans"/>
            </a:endParaRPr>
          </a:p>
          <a:p>
            <a:pPr marL="0" marR="0" lvl="0" indent="0" algn="l" rtl="0">
              <a:spcBef>
                <a:spcPts val="0"/>
              </a:spcBef>
              <a:spcAft>
                <a:spcPts val="0"/>
              </a:spcAft>
              <a:buNone/>
            </a:pPr>
            <a:r>
              <a:rPr lang="it-IT" sz="1400" b="0" i="0" u="none" strike="noStrike" cap="none">
                <a:solidFill>
                  <a:srgbClr val="3F3F3F"/>
                </a:solidFill>
                <a:latin typeface="Quattrocento Sans"/>
                <a:ea typeface="Quattrocento Sans"/>
                <a:cs typeface="Quattrocento Sans"/>
                <a:sym typeface="Quattrocento Sans"/>
              </a:rPr>
              <a:t>Di seguito la suite dell’area riservata Fin-Studio :</a:t>
            </a:r>
            <a:endParaRPr/>
          </a:p>
        </p:txBody>
      </p:sp>
      <p:sp>
        <p:nvSpPr>
          <p:cNvPr id="176" name="Google Shape;176;p5"/>
          <p:cNvSpPr/>
          <p:nvPr/>
        </p:nvSpPr>
        <p:spPr>
          <a:xfrm>
            <a:off x="1584886" y="1411956"/>
            <a:ext cx="3952875" cy="492443"/>
          </a:xfrm>
          <a:prstGeom prst="roundRect">
            <a:avLst>
              <a:gd name="adj" fmla="val 50000"/>
            </a:avLst>
          </a:prstGeom>
          <a:solidFill>
            <a:srgbClr val="CE2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b="0" i="0" u="none" strike="noStrike" cap="none">
                <a:solidFill>
                  <a:schemeClr val="lt1"/>
                </a:solidFill>
                <a:latin typeface="Quattrocento Sans"/>
                <a:ea typeface="Quattrocento Sans"/>
                <a:cs typeface="Quattrocento Sans"/>
                <a:sym typeface="Quattrocento Sans"/>
              </a:rPr>
              <a:t>Area Riservata : Fin-Studio</a:t>
            </a:r>
            <a:endParaRPr/>
          </a:p>
        </p:txBody>
      </p:sp>
      <p:sp>
        <p:nvSpPr>
          <p:cNvPr id="177" name="Google Shape;177;p5"/>
          <p:cNvSpPr/>
          <p:nvPr/>
        </p:nvSpPr>
        <p:spPr>
          <a:xfrm>
            <a:off x="1642267" y="1460593"/>
            <a:ext cx="385764" cy="3857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nvGrpSpPr>
          <p:cNvPr id="178" name="Google Shape;178;p5" descr="Questa è un’icona di un grafico a barre e di un grafico a linee. "/>
          <p:cNvGrpSpPr/>
          <p:nvPr/>
        </p:nvGrpSpPr>
        <p:grpSpPr>
          <a:xfrm>
            <a:off x="1737022" y="1555348"/>
            <a:ext cx="196255" cy="196255"/>
            <a:chOff x="4319588" y="2492375"/>
            <a:chExt cx="287338" cy="287338"/>
          </a:xfrm>
        </p:grpSpPr>
        <p:sp>
          <p:nvSpPr>
            <p:cNvPr id="179" name="Google Shape;179;p5"/>
            <p:cNvSpPr/>
            <p:nvPr/>
          </p:nvSpPr>
          <p:spPr>
            <a:xfrm>
              <a:off x="4319588" y="2587625"/>
              <a:ext cx="287338" cy="192088"/>
            </a:xfrm>
            <a:custGeom>
              <a:avLst/>
              <a:gdLst/>
              <a:ahLst/>
              <a:cxnLst/>
              <a:rect l="l" t="t" r="r" b="b"/>
              <a:pathLst>
                <a:path w="904" h="602" extrusionOk="0">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rgbClr val="CE29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0" name="Google Shape;180;p5"/>
            <p:cNvSpPr/>
            <p:nvPr/>
          </p:nvSpPr>
          <p:spPr>
            <a:xfrm>
              <a:off x="4338638" y="2492375"/>
              <a:ext cx="252413" cy="157163"/>
            </a:xfrm>
            <a:custGeom>
              <a:avLst/>
              <a:gdLst/>
              <a:ahLst/>
              <a:cxnLst/>
              <a:rect l="l" t="t" r="r" b="b"/>
              <a:pathLst>
                <a:path w="797" h="497" extrusionOk="0">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rgbClr val="CE29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grpSp>
      <p:sp>
        <p:nvSpPr>
          <p:cNvPr id="181" name="Google Shape;181;p5"/>
          <p:cNvSpPr txBox="1">
            <a:spLocks noGrp="1"/>
          </p:cNvSpPr>
          <p:nvPr>
            <p:ph type="title"/>
          </p:nvPr>
        </p:nvSpPr>
        <p:spPr>
          <a:xfrm>
            <a:off x="838200" y="526646"/>
            <a:ext cx="10515600" cy="498598"/>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Clr>
                <a:srgbClr val="3F3F3F"/>
              </a:buClr>
              <a:buSzPts val="3600"/>
              <a:buFont typeface="Century Gothic"/>
              <a:buNone/>
            </a:pPr>
            <a:r>
              <a:rPr lang="it-IT"/>
              <a:t>AREA RISERVATA </a:t>
            </a:r>
            <a:endParaRPr/>
          </a:p>
        </p:txBody>
      </p:sp>
      <p:sp>
        <p:nvSpPr>
          <p:cNvPr id="182" name="Google Shape;182;p5"/>
          <p:cNvSpPr txBox="1">
            <a:spLocks noGrp="1"/>
          </p:cNvSpPr>
          <p:nvPr>
            <p:ph type="ftr" idx="11"/>
          </p:nvPr>
        </p:nvSpPr>
        <p:spPr>
          <a:xfrm>
            <a:off x="4723812" y="6544232"/>
            <a:ext cx="7101071" cy="276999"/>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it-IT" b="1" u="sng">
                <a:solidFill>
                  <a:schemeClr val="dk1"/>
                </a:solidFill>
                <a:highlight>
                  <a:srgbClr val="C0C0C0"/>
                </a:highlight>
                <a:hlinkClick r:id="rId4">
                  <a:extLst>
                    <a:ext uri="{A12FA001-AC4F-418D-AE19-62706E023703}">
                      <ahyp:hlinkClr xmlns:ahyp="http://schemas.microsoft.com/office/drawing/2018/hyperlinkcolor" val="tx"/>
                    </a:ext>
                  </a:extLst>
                </a:hlinkClick>
              </a:rPr>
              <a:t>www.fin-studio.it</a:t>
            </a:r>
            <a:r>
              <a:rPr lang="it-IT" b="1">
                <a:solidFill>
                  <a:schemeClr val="dk1"/>
                </a:solidFill>
                <a:highlight>
                  <a:srgbClr val="C0C0C0"/>
                </a:highlight>
              </a:rPr>
              <a:t>      mail </a:t>
            </a:r>
            <a:r>
              <a:rPr lang="it-IT">
                <a:solidFill>
                  <a:schemeClr val="dk1"/>
                </a:solidFill>
                <a:highlight>
                  <a:srgbClr val="C0C0C0"/>
                </a:highlight>
              </a:rPr>
              <a:t>:</a:t>
            </a:r>
            <a:r>
              <a:rPr lang="it-IT">
                <a:highlight>
                  <a:srgbClr val="C0C0C0"/>
                </a:highlight>
              </a:rPr>
              <a:t> </a:t>
            </a:r>
            <a:r>
              <a:rPr lang="it-IT" b="1" u="sng">
                <a:solidFill>
                  <a:schemeClr val="dk1"/>
                </a:solidFill>
                <a:highlight>
                  <a:srgbClr val="C0C0C0"/>
                </a:highlight>
                <a:hlinkClick r:id="rId5">
                  <a:extLst>
                    <a:ext uri="{A12FA001-AC4F-418D-AE19-62706E023703}">
                      <ahyp:hlinkClr xmlns:ahyp="http://schemas.microsoft.com/office/drawing/2018/hyperlinkcolor" val="tx"/>
                    </a:ext>
                  </a:extLst>
                </a:hlinkClick>
              </a:rPr>
              <a:t>assistenza@fin-studio.it</a:t>
            </a:r>
            <a:r>
              <a:rPr lang="it-IT" b="1">
                <a:solidFill>
                  <a:schemeClr val="dk1"/>
                </a:solidFill>
                <a:highlight>
                  <a:srgbClr val="C0C0C0"/>
                </a:highlight>
              </a:rPr>
              <a:t>    Front Line </a:t>
            </a:r>
            <a:r>
              <a:rPr lang="it-IT">
                <a:highlight>
                  <a:srgbClr val="C0C0C0"/>
                </a:highlight>
              </a:rPr>
              <a:t>: </a:t>
            </a:r>
            <a:r>
              <a:rPr lang="it-IT" sz="1200" b="1">
                <a:solidFill>
                  <a:schemeClr val="dk1"/>
                </a:solidFill>
                <a:highlight>
                  <a:srgbClr val="C0C0C0"/>
                </a:highlight>
              </a:rPr>
              <a:t>+39 379 2431 637    +39  06 9292 8024 </a:t>
            </a:r>
            <a:endParaRPr>
              <a:solidFill>
                <a:schemeClr val="dk1"/>
              </a:solidFill>
              <a:highlight>
                <a:srgbClr val="C0C0C0"/>
              </a:highlight>
            </a:endParaRPr>
          </a:p>
        </p:txBody>
      </p:sp>
      <p:pic>
        <p:nvPicPr>
          <p:cNvPr id="183" name="Google Shape;183;p5"/>
          <p:cNvPicPr preferRelativeResize="0"/>
          <p:nvPr/>
        </p:nvPicPr>
        <p:blipFill rotWithShape="1">
          <a:blip r:embed="rId6">
            <a:alphaModFix/>
          </a:blip>
          <a:srcRect/>
          <a:stretch/>
        </p:blipFill>
        <p:spPr>
          <a:xfrm>
            <a:off x="66675" y="39310"/>
            <a:ext cx="2440259" cy="1372645"/>
          </a:xfrm>
          <a:prstGeom prst="rect">
            <a:avLst/>
          </a:prstGeom>
          <a:noFill/>
          <a:ln>
            <a:noFill/>
          </a:ln>
        </p:spPr>
      </p:pic>
      <p:pic>
        <p:nvPicPr>
          <p:cNvPr id="184" name="Google Shape;184;p5"/>
          <p:cNvPicPr preferRelativeResize="0"/>
          <p:nvPr/>
        </p:nvPicPr>
        <p:blipFill rotWithShape="1">
          <a:blip r:embed="rId7">
            <a:alphaModFix/>
          </a:blip>
          <a:srcRect/>
          <a:stretch/>
        </p:blipFill>
        <p:spPr>
          <a:xfrm>
            <a:off x="9959199" y="513454"/>
            <a:ext cx="1444116" cy="506605"/>
          </a:xfrm>
          <a:prstGeom prst="rect">
            <a:avLst/>
          </a:prstGeom>
          <a:noFill/>
          <a:ln>
            <a:noFill/>
          </a:ln>
        </p:spPr>
      </p:pic>
      <p:sp>
        <p:nvSpPr>
          <p:cNvPr id="185" name="Google Shape;185;p5" descr="Questa è l’icona di un pezzo di carta."/>
          <p:cNvSpPr/>
          <p:nvPr/>
        </p:nvSpPr>
        <p:spPr>
          <a:xfrm>
            <a:off x="7287745" y="5332331"/>
            <a:ext cx="220663" cy="285750"/>
          </a:xfrm>
          <a:custGeom>
            <a:avLst/>
            <a:gdLst/>
            <a:ahLst/>
            <a:cxnLst/>
            <a:rect l="l" t="t" r="r" b="b"/>
            <a:pathLst>
              <a:path w="553" h="722" extrusionOk="0">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grpSp>
        <p:nvGrpSpPr>
          <p:cNvPr id="186" name="Google Shape;186;p5" descr="Questa è l’icona di quattro pezzi di carta."/>
          <p:cNvGrpSpPr/>
          <p:nvPr/>
        </p:nvGrpSpPr>
        <p:grpSpPr>
          <a:xfrm>
            <a:off x="7295263" y="3327867"/>
            <a:ext cx="239712" cy="285750"/>
            <a:chOff x="5494338" y="1370013"/>
            <a:chExt cx="239712" cy="285750"/>
          </a:xfrm>
        </p:grpSpPr>
        <p:sp>
          <p:nvSpPr>
            <p:cNvPr id="187" name="Google Shape;187;p5"/>
            <p:cNvSpPr/>
            <p:nvPr/>
          </p:nvSpPr>
          <p:spPr>
            <a:xfrm>
              <a:off x="5629275" y="1370013"/>
              <a:ext cx="104775" cy="133350"/>
            </a:xfrm>
            <a:custGeom>
              <a:avLst/>
              <a:gdLst/>
              <a:ahLst/>
              <a:cxnLst/>
              <a:rect l="l" t="t" r="r" b="b"/>
              <a:pathLst>
                <a:path w="265" h="337" extrusionOk="0">
                  <a:moveTo>
                    <a:pt x="156" y="108"/>
                  </a:moveTo>
                  <a:lnTo>
                    <a:pt x="156" y="12"/>
                  </a:lnTo>
                  <a:lnTo>
                    <a:pt x="252" y="108"/>
                  </a:lnTo>
                  <a:lnTo>
                    <a:pt x="156" y="108"/>
                  </a:lnTo>
                  <a:close/>
                  <a:moveTo>
                    <a:pt x="261" y="100"/>
                  </a:moveTo>
                  <a:lnTo>
                    <a:pt x="165" y="3"/>
                  </a:lnTo>
                  <a:lnTo>
                    <a:pt x="161" y="1"/>
                  </a:lnTo>
                  <a:lnTo>
                    <a:pt x="156" y="0"/>
                  </a:lnTo>
                  <a:lnTo>
                    <a:pt x="12" y="0"/>
                  </a:lnTo>
                  <a:lnTo>
                    <a:pt x="7" y="1"/>
                  </a:lnTo>
                  <a:lnTo>
                    <a:pt x="3" y="3"/>
                  </a:lnTo>
                  <a:lnTo>
                    <a:pt x="1" y="7"/>
                  </a:lnTo>
                  <a:lnTo>
                    <a:pt x="0" y="12"/>
                  </a:lnTo>
                  <a:lnTo>
                    <a:pt x="0" y="325"/>
                  </a:lnTo>
                  <a:lnTo>
                    <a:pt x="1" y="329"/>
                  </a:lnTo>
                  <a:lnTo>
                    <a:pt x="3" y="334"/>
                  </a:lnTo>
                  <a:lnTo>
                    <a:pt x="7" y="337"/>
                  </a:lnTo>
                  <a:lnTo>
                    <a:pt x="12" y="337"/>
                  </a:lnTo>
                  <a:lnTo>
                    <a:pt x="253" y="337"/>
                  </a:lnTo>
                  <a:lnTo>
                    <a:pt x="258" y="337"/>
                  </a:lnTo>
                  <a:lnTo>
                    <a:pt x="261" y="334"/>
                  </a:lnTo>
                  <a:lnTo>
                    <a:pt x="264" y="329"/>
                  </a:lnTo>
                  <a:lnTo>
                    <a:pt x="265" y="325"/>
                  </a:lnTo>
                  <a:lnTo>
                    <a:pt x="265" y="108"/>
                  </a:lnTo>
                  <a:lnTo>
                    <a:pt x="264" y="104"/>
                  </a:lnTo>
                  <a:lnTo>
                    <a:pt x="261" y="1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8" name="Google Shape;188;p5"/>
            <p:cNvSpPr/>
            <p:nvPr/>
          </p:nvSpPr>
          <p:spPr>
            <a:xfrm>
              <a:off x="5494338" y="1370013"/>
              <a:ext cx="106363" cy="133350"/>
            </a:xfrm>
            <a:custGeom>
              <a:avLst/>
              <a:gdLst/>
              <a:ahLst/>
              <a:cxnLst/>
              <a:rect l="l" t="t" r="r" b="b"/>
              <a:pathLst>
                <a:path w="266" h="337" extrusionOk="0">
                  <a:moveTo>
                    <a:pt x="157" y="108"/>
                  </a:moveTo>
                  <a:lnTo>
                    <a:pt x="157" y="12"/>
                  </a:lnTo>
                  <a:lnTo>
                    <a:pt x="252" y="108"/>
                  </a:lnTo>
                  <a:lnTo>
                    <a:pt x="157" y="108"/>
                  </a:lnTo>
                  <a:close/>
                  <a:moveTo>
                    <a:pt x="166" y="3"/>
                  </a:moveTo>
                  <a:lnTo>
                    <a:pt x="162" y="1"/>
                  </a:lnTo>
                  <a:lnTo>
                    <a:pt x="157" y="0"/>
                  </a:lnTo>
                  <a:lnTo>
                    <a:pt x="13" y="0"/>
                  </a:lnTo>
                  <a:lnTo>
                    <a:pt x="8" y="1"/>
                  </a:lnTo>
                  <a:lnTo>
                    <a:pt x="5" y="3"/>
                  </a:lnTo>
                  <a:lnTo>
                    <a:pt x="1" y="7"/>
                  </a:lnTo>
                  <a:lnTo>
                    <a:pt x="0" y="12"/>
                  </a:lnTo>
                  <a:lnTo>
                    <a:pt x="0" y="325"/>
                  </a:lnTo>
                  <a:lnTo>
                    <a:pt x="1" y="329"/>
                  </a:lnTo>
                  <a:lnTo>
                    <a:pt x="5" y="334"/>
                  </a:lnTo>
                  <a:lnTo>
                    <a:pt x="8" y="337"/>
                  </a:lnTo>
                  <a:lnTo>
                    <a:pt x="13" y="337"/>
                  </a:lnTo>
                  <a:lnTo>
                    <a:pt x="253" y="337"/>
                  </a:lnTo>
                  <a:lnTo>
                    <a:pt x="258" y="337"/>
                  </a:lnTo>
                  <a:lnTo>
                    <a:pt x="263" y="334"/>
                  </a:lnTo>
                  <a:lnTo>
                    <a:pt x="265" y="329"/>
                  </a:lnTo>
                  <a:lnTo>
                    <a:pt x="266" y="325"/>
                  </a:lnTo>
                  <a:lnTo>
                    <a:pt x="266" y="108"/>
                  </a:lnTo>
                  <a:lnTo>
                    <a:pt x="265" y="104"/>
                  </a:lnTo>
                  <a:lnTo>
                    <a:pt x="263" y="100"/>
                  </a:lnTo>
                  <a:lnTo>
                    <a:pt x="166" y="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89" name="Google Shape;189;p5"/>
            <p:cNvSpPr/>
            <p:nvPr/>
          </p:nvSpPr>
          <p:spPr>
            <a:xfrm>
              <a:off x="5629275" y="1522413"/>
              <a:ext cx="104775" cy="133350"/>
            </a:xfrm>
            <a:custGeom>
              <a:avLst/>
              <a:gdLst/>
              <a:ahLst/>
              <a:cxnLst/>
              <a:rect l="l" t="t" r="r" b="b"/>
              <a:pathLst>
                <a:path w="265" h="336" extrusionOk="0">
                  <a:moveTo>
                    <a:pt x="156" y="108"/>
                  </a:moveTo>
                  <a:lnTo>
                    <a:pt x="156" y="11"/>
                  </a:lnTo>
                  <a:lnTo>
                    <a:pt x="252" y="108"/>
                  </a:lnTo>
                  <a:lnTo>
                    <a:pt x="156" y="108"/>
                  </a:lnTo>
                  <a:close/>
                  <a:moveTo>
                    <a:pt x="165" y="3"/>
                  </a:moveTo>
                  <a:lnTo>
                    <a:pt x="161" y="1"/>
                  </a:lnTo>
                  <a:lnTo>
                    <a:pt x="156" y="0"/>
                  </a:lnTo>
                  <a:lnTo>
                    <a:pt x="12" y="0"/>
                  </a:lnTo>
                  <a:lnTo>
                    <a:pt x="7" y="1"/>
                  </a:lnTo>
                  <a:lnTo>
                    <a:pt x="3" y="3"/>
                  </a:lnTo>
                  <a:lnTo>
                    <a:pt x="1" y="7"/>
                  </a:lnTo>
                  <a:lnTo>
                    <a:pt x="0" y="11"/>
                  </a:lnTo>
                  <a:lnTo>
                    <a:pt x="0" y="325"/>
                  </a:lnTo>
                  <a:lnTo>
                    <a:pt x="1" y="329"/>
                  </a:lnTo>
                  <a:lnTo>
                    <a:pt x="3" y="333"/>
                  </a:lnTo>
                  <a:lnTo>
                    <a:pt x="7" y="335"/>
                  </a:lnTo>
                  <a:lnTo>
                    <a:pt x="12" y="336"/>
                  </a:lnTo>
                  <a:lnTo>
                    <a:pt x="253" y="336"/>
                  </a:lnTo>
                  <a:lnTo>
                    <a:pt x="258" y="335"/>
                  </a:lnTo>
                  <a:lnTo>
                    <a:pt x="261" y="333"/>
                  </a:lnTo>
                  <a:lnTo>
                    <a:pt x="264" y="329"/>
                  </a:lnTo>
                  <a:lnTo>
                    <a:pt x="265" y="325"/>
                  </a:lnTo>
                  <a:lnTo>
                    <a:pt x="265" y="108"/>
                  </a:lnTo>
                  <a:lnTo>
                    <a:pt x="264" y="104"/>
                  </a:lnTo>
                  <a:lnTo>
                    <a:pt x="261" y="100"/>
                  </a:lnTo>
                  <a:lnTo>
                    <a:pt x="165" y="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sp>
          <p:nvSpPr>
            <p:cNvPr id="190" name="Google Shape;190;p5"/>
            <p:cNvSpPr/>
            <p:nvPr/>
          </p:nvSpPr>
          <p:spPr>
            <a:xfrm>
              <a:off x="5494338" y="1522413"/>
              <a:ext cx="106363" cy="133350"/>
            </a:xfrm>
            <a:custGeom>
              <a:avLst/>
              <a:gdLst/>
              <a:ahLst/>
              <a:cxnLst/>
              <a:rect l="l" t="t" r="r" b="b"/>
              <a:pathLst>
                <a:path w="266" h="336" extrusionOk="0">
                  <a:moveTo>
                    <a:pt x="157" y="108"/>
                  </a:moveTo>
                  <a:lnTo>
                    <a:pt x="157" y="11"/>
                  </a:lnTo>
                  <a:lnTo>
                    <a:pt x="252" y="108"/>
                  </a:lnTo>
                  <a:lnTo>
                    <a:pt x="157" y="108"/>
                  </a:lnTo>
                  <a:close/>
                  <a:moveTo>
                    <a:pt x="166" y="3"/>
                  </a:moveTo>
                  <a:lnTo>
                    <a:pt x="162" y="1"/>
                  </a:lnTo>
                  <a:lnTo>
                    <a:pt x="157" y="0"/>
                  </a:lnTo>
                  <a:lnTo>
                    <a:pt x="13" y="0"/>
                  </a:lnTo>
                  <a:lnTo>
                    <a:pt x="8" y="1"/>
                  </a:lnTo>
                  <a:lnTo>
                    <a:pt x="5" y="3"/>
                  </a:lnTo>
                  <a:lnTo>
                    <a:pt x="1" y="7"/>
                  </a:lnTo>
                  <a:lnTo>
                    <a:pt x="0" y="11"/>
                  </a:lnTo>
                  <a:lnTo>
                    <a:pt x="0" y="325"/>
                  </a:lnTo>
                  <a:lnTo>
                    <a:pt x="1" y="329"/>
                  </a:lnTo>
                  <a:lnTo>
                    <a:pt x="5" y="333"/>
                  </a:lnTo>
                  <a:lnTo>
                    <a:pt x="8" y="335"/>
                  </a:lnTo>
                  <a:lnTo>
                    <a:pt x="13" y="336"/>
                  </a:lnTo>
                  <a:lnTo>
                    <a:pt x="253" y="336"/>
                  </a:lnTo>
                  <a:lnTo>
                    <a:pt x="258" y="335"/>
                  </a:lnTo>
                  <a:lnTo>
                    <a:pt x="263" y="333"/>
                  </a:lnTo>
                  <a:lnTo>
                    <a:pt x="265" y="329"/>
                  </a:lnTo>
                  <a:lnTo>
                    <a:pt x="266" y="325"/>
                  </a:lnTo>
                  <a:lnTo>
                    <a:pt x="266" y="108"/>
                  </a:lnTo>
                  <a:lnTo>
                    <a:pt x="265" y="104"/>
                  </a:lnTo>
                  <a:lnTo>
                    <a:pt x="263" y="100"/>
                  </a:lnTo>
                  <a:lnTo>
                    <a:pt x="166" y="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Quattrocento Sans"/>
                <a:ea typeface="Quattrocento Sans"/>
                <a:cs typeface="Quattrocento Sans"/>
                <a:sym typeface="Quattrocen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10"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animEffect transition="in" filter="fade">
                                      <p:cBhvr>
                                        <p:cTn id="13" dur="500"/>
                                        <p:tgtEl>
                                          <p:spTgt spid="1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5"/>
                                        </p:tgtEl>
                                        <p:attrNameLst>
                                          <p:attrName>style.visibility</p:attrName>
                                        </p:attrNameLst>
                                      </p:cBhvr>
                                      <p:to>
                                        <p:strVal val="visible"/>
                                      </p:to>
                                    </p:set>
                                    <p:animEffect transition="in" filter="fade">
                                      <p:cBhvr>
                                        <p:cTn id="18" dur="500"/>
                                        <p:tgtEl>
                                          <p:spTgt spid="17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p:tgtEl>
                                          <p:spTgt spid="15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5"/>
                                        </p:tgtEl>
                                        <p:attrNameLst>
                                          <p:attrName>style.visibility</p:attrName>
                                        </p:attrNameLst>
                                      </p:cBhvr>
                                      <p:to>
                                        <p:strVal val="visible"/>
                                      </p:to>
                                    </p:set>
                                    <p:anim calcmode="lin" valueType="num">
                                      <p:cBhvr additive="base">
                                        <p:cTn id="26" dur="500"/>
                                        <p:tgtEl>
                                          <p:spTgt spid="1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9"/>
                                        </p:tgtEl>
                                        <p:attrNameLst>
                                          <p:attrName>style.visibility</p:attrName>
                                        </p:attrNameLst>
                                      </p:cBhvr>
                                      <p:to>
                                        <p:strVal val="visible"/>
                                      </p:to>
                                    </p:set>
                                    <p:anim calcmode="lin" valueType="num">
                                      <p:cBhvr additive="base">
                                        <p:cTn id="31" dur="500"/>
                                        <p:tgtEl>
                                          <p:spTgt spid="159"/>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56"/>
                                        </p:tgtEl>
                                        <p:attrNameLst>
                                          <p:attrName>style.visibility</p:attrName>
                                        </p:attrNameLst>
                                      </p:cBhvr>
                                      <p:to>
                                        <p:strVal val="visible"/>
                                      </p:to>
                                    </p:set>
                                    <p:anim calcmode="lin" valueType="num">
                                      <p:cBhvr additive="base">
                                        <p:cTn id="34" dur="500"/>
                                        <p:tgtEl>
                                          <p:spTgt spid="15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0"/>
                                        </p:tgtEl>
                                        <p:attrNameLst>
                                          <p:attrName>style.visibility</p:attrName>
                                        </p:attrNameLst>
                                      </p:cBhvr>
                                      <p:to>
                                        <p:strVal val="visible"/>
                                      </p:to>
                                    </p:set>
                                    <p:anim calcmode="lin" valueType="num">
                                      <p:cBhvr additive="base">
                                        <p:cTn id="39" dur="500"/>
                                        <p:tgtEl>
                                          <p:spTgt spid="160"/>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anim calcmode="lin" valueType="num">
                                      <p:cBhvr additive="base">
                                        <p:cTn id="42"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1"/>
                                        </p:tgtEl>
                                        <p:attrNameLst>
                                          <p:attrName>style.visibility</p:attrName>
                                        </p:attrNameLst>
                                      </p:cBhvr>
                                      <p:to>
                                        <p:strVal val="visible"/>
                                      </p:to>
                                    </p:set>
                                    <p:anim calcmode="lin" valueType="num">
                                      <p:cBhvr additive="base">
                                        <p:cTn id="47" dur="500"/>
                                        <p:tgtEl>
                                          <p:spTgt spid="161"/>
                                        </p:tgtEl>
                                        <p:attrNameLst>
                                          <p:attrName>ppt_y</p:attrName>
                                        </p:attrNameLst>
                                      </p:cBhvr>
                                      <p:tavLst>
                                        <p:tav tm="0">
                                          <p:val>
                                            <p:strVal val="#ppt_y+1"/>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58"/>
                                        </p:tgtEl>
                                        <p:attrNameLst>
                                          <p:attrName>style.visibility</p:attrName>
                                        </p:attrNameLst>
                                      </p:cBhvr>
                                      <p:to>
                                        <p:strVal val="visible"/>
                                      </p:to>
                                    </p:set>
                                    <p:anim calcmode="lin" valueType="num">
                                      <p:cBhvr additive="base">
                                        <p:cTn id="50" dur="500"/>
                                        <p:tgtEl>
                                          <p:spTgt spid="158"/>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78"/>
                                        </p:tgtEl>
                                        <p:attrNameLst>
                                          <p:attrName>style.visibility</p:attrName>
                                        </p:attrNameLst>
                                      </p:cBhvr>
                                      <p:to>
                                        <p:strVal val="visible"/>
                                      </p:to>
                                    </p:set>
                                    <p:animEffect transition="in" filter="fade">
                                      <p:cBhvr>
                                        <p:cTn id="53"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Custom 14">
      <a:dk1>
        <a:srgbClr val="000000"/>
      </a:dk1>
      <a:lt1>
        <a:srgbClr val="FFFFFF"/>
      </a:lt1>
      <a:dk2>
        <a:srgbClr val="000073"/>
      </a:dk2>
      <a:lt2>
        <a:srgbClr val="FFE6E6"/>
      </a:lt2>
      <a:accent1>
        <a:srgbClr val="FFFFFF"/>
      </a:accent1>
      <a:accent2>
        <a:srgbClr val="FFFFFF"/>
      </a:accent2>
      <a:accent3>
        <a:srgbClr val="FFFFFF"/>
      </a:accent3>
      <a:accent4>
        <a:srgbClr val="FFFFFF"/>
      </a:accent4>
      <a:accent5>
        <a:srgbClr val="FFFFF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574</Words>
  <Application>Microsoft Office PowerPoint</Application>
  <PresentationFormat>Widescreen</PresentationFormat>
  <Paragraphs>48</Paragraphs>
  <Slides>5</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vt:i4>
      </vt:variant>
    </vt:vector>
  </HeadingPairs>
  <TitlesOfParts>
    <vt:vector size="11" baseType="lpstr">
      <vt:lpstr>Quattrocento Sans</vt:lpstr>
      <vt:lpstr>Roboto</vt:lpstr>
      <vt:lpstr>Calibri</vt:lpstr>
      <vt:lpstr>Arial</vt:lpstr>
      <vt:lpstr>Century Gothic</vt:lpstr>
      <vt:lpstr>Tema di Office</vt:lpstr>
      <vt:lpstr>I   MODELLI</vt:lpstr>
      <vt:lpstr>MODELLO INTEGRAZIONE</vt:lpstr>
      <vt:lpstr>MODELLO ACCUMULO</vt:lpstr>
      <vt:lpstr>MODELLO INVESTIMENTO</vt:lpstr>
      <vt:lpstr>AREA RISERVATA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MODELLI</dc:title>
  <dc:creator>Maurizio Battisti</dc:creator>
  <cp:lastModifiedBy>Cassa Mutua Psicologi</cp:lastModifiedBy>
  <cp:revision>1</cp:revision>
  <dcterms:created xsi:type="dcterms:W3CDTF">2023-03-01T09:43:08Z</dcterms:created>
  <dcterms:modified xsi:type="dcterms:W3CDTF">2023-03-07T15:12:44Z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